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0" r:id="rId1"/>
    <p:sldMasterId id="2147483937" r:id="rId2"/>
    <p:sldMasterId id="2147484039" r:id="rId3"/>
    <p:sldMasterId id="2147484063" r:id="rId4"/>
  </p:sldMasterIdLst>
  <p:notesMasterIdLst>
    <p:notesMasterId r:id="rId76"/>
  </p:notesMasterIdLst>
  <p:sldIdLst>
    <p:sldId id="2147472624" r:id="rId5"/>
    <p:sldId id="2147472598" r:id="rId6"/>
    <p:sldId id="2147472623" r:id="rId7"/>
    <p:sldId id="2147472622" r:id="rId8"/>
    <p:sldId id="2147472621" r:id="rId9"/>
    <p:sldId id="2147472620" r:id="rId10"/>
    <p:sldId id="2147472619" r:id="rId11"/>
    <p:sldId id="2147472618" r:id="rId12"/>
    <p:sldId id="2147472617" r:id="rId13"/>
    <p:sldId id="2147472616" r:id="rId14"/>
    <p:sldId id="2147472615" r:id="rId15"/>
    <p:sldId id="2147472614" r:id="rId16"/>
    <p:sldId id="2147472613" r:id="rId17"/>
    <p:sldId id="2147472612" r:id="rId18"/>
    <p:sldId id="2147472611" r:id="rId19"/>
    <p:sldId id="2147472610" r:id="rId20"/>
    <p:sldId id="2147472609" r:id="rId21"/>
    <p:sldId id="2147472553" r:id="rId22"/>
    <p:sldId id="2147472558" r:id="rId23"/>
    <p:sldId id="2147472599" r:id="rId24"/>
    <p:sldId id="2147472559" r:id="rId25"/>
    <p:sldId id="2147472561" r:id="rId26"/>
    <p:sldId id="2147472560" r:id="rId27"/>
    <p:sldId id="2147472604" r:id="rId28"/>
    <p:sldId id="2147472562" r:id="rId29"/>
    <p:sldId id="2147472600" r:id="rId30"/>
    <p:sldId id="2147472563" r:id="rId31"/>
    <p:sldId id="2147472564" r:id="rId32"/>
    <p:sldId id="2147472625" r:id="rId33"/>
    <p:sldId id="2147472627" r:id="rId34"/>
    <p:sldId id="2147472565" r:id="rId35"/>
    <p:sldId id="2147472601" r:id="rId36"/>
    <p:sldId id="2147472566" r:id="rId37"/>
    <p:sldId id="2147472568" r:id="rId38"/>
    <p:sldId id="2147472567" r:id="rId39"/>
    <p:sldId id="2147472573" r:id="rId40"/>
    <p:sldId id="2147472570" r:id="rId41"/>
    <p:sldId id="2147472571" r:id="rId42"/>
    <p:sldId id="2147472572" r:id="rId43"/>
    <p:sldId id="2147472574" r:id="rId44"/>
    <p:sldId id="2147472575" r:id="rId45"/>
    <p:sldId id="2147472602" r:id="rId46"/>
    <p:sldId id="2147472576" r:id="rId47"/>
    <p:sldId id="2147472577" r:id="rId48"/>
    <p:sldId id="2147472578" r:id="rId49"/>
    <p:sldId id="2147472579" r:id="rId50"/>
    <p:sldId id="2147472580" r:id="rId51"/>
    <p:sldId id="2147472581" r:id="rId52"/>
    <p:sldId id="2147472582" r:id="rId53"/>
    <p:sldId id="2147472583" r:id="rId54"/>
    <p:sldId id="2147472603" r:id="rId55"/>
    <p:sldId id="2147472584" r:id="rId56"/>
    <p:sldId id="2147472585" r:id="rId57"/>
    <p:sldId id="2147472586" r:id="rId58"/>
    <p:sldId id="2147472588" r:id="rId59"/>
    <p:sldId id="2147472628" r:id="rId60"/>
    <p:sldId id="2147472629" r:id="rId61"/>
    <p:sldId id="2147472630" r:id="rId62"/>
    <p:sldId id="2147472605" r:id="rId63"/>
    <p:sldId id="2147472591" r:id="rId64"/>
    <p:sldId id="2147472589" r:id="rId65"/>
    <p:sldId id="2147472590" r:id="rId66"/>
    <p:sldId id="2147472592" r:id="rId67"/>
    <p:sldId id="2147472593" r:id="rId68"/>
    <p:sldId id="2147472594" r:id="rId69"/>
    <p:sldId id="2147472606" r:id="rId70"/>
    <p:sldId id="2147472595" r:id="rId71"/>
    <p:sldId id="2147472607" r:id="rId72"/>
    <p:sldId id="2147472596" r:id="rId73"/>
    <p:sldId id="2147472608" r:id="rId74"/>
    <p:sldId id="2147472597" r:id="rId75"/>
  </p:sldIdLst>
  <p:sldSz cx="12192000" cy="6858000"/>
  <p:notesSz cx="68580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FAA371-8132-43DF-89F0-EB491575FB44}">
          <p14:sldIdLst>
            <p14:sldId id="2147472624"/>
            <p14:sldId id="2147472598"/>
            <p14:sldId id="2147472623"/>
            <p14:sldId id="2147472622"/>
            <p14:sldId id="2147472621"/>
            <p14:sldId id="2147472620"/>
            <p14:sldId id="2147472619"/>
            <p14:sldId id="2147472618"/>
            <p14:sldId id="2147472617"/>
            <p14:sldId id="2147472616"/>
            <p14:sldId id="2147472615"/>
            <p14:sldId id="2147472614"/>
            <p14:sldId id="2147472613"/>
            <p14:sldId id="2147472612"/>
            <p14:sldId id="2147472611"/>
            <p14:sldId id="2147472610"/>
            <p14:sldId id="2147472609"/>
          </p14:sldIdLst>
        </p14:section>
        <p14:section name="Untitled Section" id="{ECECBFDE-1C7F-494E-8894-23AC5146AF01}">
          <p14:sldIdLst>
            <p14:sldId id="2147472553"/>
            <p14:sldId id="2147472558"/>
            <p14:sldId id="2147472599"/>
            <p14:sldId id="2147472559"/>
            <p14:sldId id="2147472561"/>
            <p14:sldId id="2147472560"/>
            <p14:sldId id="2147472604"/>
            <p14:sldId id="2147472562"/>
            <p14:sldId id="2147472600"/>
            <p14:sldId id="2147472563"/>
            <p14:sldId id="2147472564"/>
            <p14:sldId id="2147472625"/>
            <p14:sldId id="2147472627"/>
            <p14:sldId id="2147472565"/>
            <p14:sldId id="2147472601"/>
            <p14:sldId id="2147472566"/>
            <p14:sldId id="2147472568"/>
            <p14:sldId id="2147472567"/>
            <p14:sldId id="2147472573"/>
            <p14:sldId id="2147472570"/>
            <p14:sldId id="2147472571"/>
            <p14:sldId id="2147472572"/>
            <p14:sldId id="2147472574"/>
            <p14:sldId id="2147472575"/>
            <p14:sldId id="2147472602"/>
            <p14:sldId id="2147472576"/>
            <p14:sldId id="2147472577"/>
            <p14:sldId id="2147472578"/>
            <p14:sldId id="2147472579"/>
            <p14:sldId id="2147472580"/>
            <p14:sldId id="2147472581"/>
            <p14:sldId id="2147472582"/>
            <p14:sldId id="2147472583"/>
            <p14:sldId id="2147472603"/>
            <p14:sldId id="2147472584"/>
            <p14:sldId id="2147472585"/>
            <p14:sldId id="2147472586"/>
            <p14:sldId id="2147472588"/>
            <p14:sldId id="2147472628"/>
            <p14:sldId id="2147472629"/>
            <p14:sldId id="2147472630"/>
            <p14:sldId id="2147472605"/>
            <p14:sldId id="2147472591"/>
            <p14:sldId id="2147472589"/>
            <p14:sldId id="2147472590"/>
            <p14:sldId id="2147472592"/>
            <p14:sldId id="2147472593"/>
            <p14:sldId id="2147472594"/>
            <p14:sldId id="2147472606"/>
            <p14:sldId id="2147472595"/>
            <p14:sldId id="2147472607"/>
            <p14:sldId id="2147472596"/>
            <p14:sldId id="2147472608"/>
            <p14:sldId id="214747259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2"/>
    <a:srgbClr val="003B68"/>
    <a:srgbClr val="151515"/>
    <a:srgbClr val="2B2929"/>
    <a:srgbClr val="494545"/>
    <a:srgbClr val="767171"/>
    <a:srgbClr val="202253"/>
    <a:srgbClr val="00B050"/>
    <a:srgbClr val="EAB20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1EFC67-9B3A-E1B7-644D-3EF8FBBDF66E}" v="18" dt="2023-05-04T14:33:10.548"/>
    <p1510:client id="{ED58424B-B521-8A25-E095-076C03887192}" v="224" dt="2023-05-04T15:39:12.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34" autoAdjust="0"/>
  </p:normalViewPr>
  <p:slideViewPr>
    <p:cSldViewPr snapToGrid="0">
      <p:cViewPr varScale="1">
        <p:scale>
          <a:sx n="98" d="100"/>
          <a:sy n="98" d="100"/>
        </p:scale>
        <p:origin x="43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611"/>
          </a:xfrm>
          <a:prstGeom prst="rect">
            <a:avLst/>
          </a:prstGeom>
        </p:spPr>
        <p:txBody>
          <a:bodyPr vert="horz" lIns="91863" tIns="45932" rIns="91863" bIns="45932" rtlCol="0"/>
          <a:lstStyle>
            <a:lvl1pPr algn="l">
              <a:defRPr sz="1200"/>
            </a:lvl1pPr>
          </a:lstStyle>
          <a:p>
            <a:endParaRPr lang="en-US"/>
          </a:p>
        </p:txBody>
      </p:sp>
      <p:sp>
        <p:nvSpPr>
          <p:cNvPr id="3" name="Date Placeholder 2"/>
          <p:cNvSpPr>
            <a:spLocks noGrp="1"/>
          </p:cNvSpPr>
          <p:nvPr>
            <p:ph type="dt" idx="1"/>
          </p:nvPr>
        </p:nvSpPr>
        <p:spPr>
          <a:xfrm>
            <a:off x="3884613" y="0"/>
            <a:ext cx="2971800" cy="462611"/>
          </a:xfrm>
          <a:prstGeom prst="rect">
            <a:avLst/>
          </a:prstGeom>
        </p:spPr>
        <p:txBody>
          <a:bodyPr vert="horz" lIns="91863" tIns="45932" rIns="91863" bIns="45932" rtlCol="0"/>
          <a:lstStyle>
            <a:lvl1pPr algn="r">
              <a:defRPr sz="1200"/>
            </a:lvl1pPr>
          </a:lstStyle>
          <a:p>
            <a:fld id="{339EB99A-5C6C-4A83-AC54-844A3248BDE1}" type="datetimeFigureOut">
              <a:rPr lang="en-US" smtClean="0"/>
              <a:t>5/11/2023</a:t>
            </a:fld>
            <a:endParaRPr lang="en-US"/>
          </a:p>
        </p:txBody>
      </p:sp>
      <p:sp>
        <p:nvSpPr>
          <p:cNvPr id="4" name="Slide Image Placeholder 3"/>
          <p:cNvSpPr>
            <a:spLocks noGrp="1" noRot="1" noChangeAspect="1"/>
          </p:cNvSpPr>
          <p:nvPr>
            <p:ph type="sldImg" idx="2"/>
          </p:nvPr>
        </p:nvSpPr>
        <p:spPr>
          <a:xfrm>
            <a:off x="663575" y="1152525"/>
            <a:ext cx="5530850" cy="3111500"/>
          </a:xfrm>
          <a:prstGeom prst="rect">
            <a:avLst/>
          </a:prstGeom>
          <a:noFill/>
          <a:ln w="12700">
            <a:solidFill>
              <a:prstClr val="black"/>
            </a:solidFill>
          </a:ln>
        </p:spPr>
        <p:txBody>
          <a:bodyPr vert="horz" lIns="91863" tIns="45932" rIns="91863" bIns="45932" rtlCol="0" anchor="ctr"/>
          <a:lstStyle/>
          <a:p>
            <a:endParaRPr lang="en-US"/>
          </a:p>
        </p:txBody>
      </p:sp>
      <p:sp>
        <p:nvSpPr>
          <p:cNvPr id="5" name="Notes Placeholder 4"/>
          <p:cNvSpPr>
            <a:spLocks noGrp="1"/>
          </p:cNvSpPr>
          <p:nvPr>
            <p:ph type="body" sz="quarter" idx="3"/>
          </p:nvPr>
        </p:nvSpPr>
        <p:spPr>
          <a:xfrm>
            <a:off x="685800" y="4437221"/>
            <a:ext cx="5486400" cy="3630454"/>
          </a:xfrm>
          <a:prstGeom prst="rect">
            <a:avLst/>
          </a:prstGeom>
        </p:spPr>
        <p:txBody>
          <a:bodyPr vert="horz" lIns="91863" tIns="45932" rIns="91863" bIns="4593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1"/>
            <a:ext cx="2971800" cy="462610"/>
          </a:xfrm>
          <a:prstGeom prst="rect">
            <a:avLst/>
          </a:prstGeom>
        </p:spPr>
        <p:txBody>
          <a:bodyPr vert="horz" lIns="91863" tIns="45932" rIns="91863" bIns="45932"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57591"/>
            <a:ext cx="2971800" cy="462610"/>
          </a:xfrm>
          <a:prstGeom prst="rect">
            <a:avLst/>
          </a:prstGeom>
        </p:spPr>
        <p:txBody>
          <a:bodyPr vert="horz" lIns="91863" tIns="45932" rIns="91863" bIns="45932" rtlCol="0" anchor="b"/>
          <a:lstStyle>
            <a:lvl1pPr algn="r">
              <a:defRPr sz="1200"/>
            </a:lvl1pPr>
          </a:lstStyle>
          <a:p>
            <a:fld id="{A8C381D7-3B13-4034-B734-D087811E7B1C}" type="slidenum">
              <a:rPr lang="en-US" smtClean="0"/>
              <a:t>‹#›</a:t>
            </a:fld>
            <a:endParaRPr lang="en-US"/>
          </a:p>
        </p:txBody>
      </p:sp>
    </p:spTree>
    <p:extLst>
      <p:ext uri="{BB962C8B-B14F-4D97-AF65-F5344CB8AC3E}">
        <p14:creationId xmlns:p14="http://schemas.microsoft.com/office/powerpoint/2010/main" val="538994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c.gov/vaccinesafety/ensuringsafety/monitoring/vsd/index.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jog.org/article/S0002-9378(12)00722-3/fulltex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nejm.org/doi/full/10.1056/nejmoa1207210" TargetMode="External"/><Relationship Id="rId5" Type="http://schemas.openxmlformats.org/officeDocument/2006/relationships/hyperlink" Target="https://jhu.pure.elsevier.com/en/publications/effect-of-respiratory-hospitalization-during-pregnancy-on-infant--4" TargetMode="External"/><Relationship Id="rId4" Type="http://schemas.openxmlformats.org/officeDocument/2006/relationships/hyperlink" Target="https://www.thelancet.com/journals/laninf/article/PIIS1473-3099(20)30592-2/fulltext"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journals.lww.com/pidj/Abstract/2014/09000/The_Burden_of_Influenza_Hospitalizations_in.5.aspx#:~:text=Results%3A,the%20rate%20in%20older%20infant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vaccinateyourfamily.org/wp-content/uploads/2022/05/Fotonovela-Spanish-Printable.pdf"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vaccinateyourfamily.org/wp-content/uploads/2022/05/ENG-FOTONOVELA.pdf"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cog.org/news/news-releases/2021/07/acog-smfm-recommend-covid-19-vaccination-for-pregnant-individual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dc.gov/coronavirus/2019-ncov/vaccines/index.html"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pubmed.ncbi.nlm.nih.gov/35051292/"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18/04/influenza-vaccination-during-pregnancy#:~:text=Therefore%2C%20because%20the%20influenza%20vaccine,prevention%20strategy%20for%20newborns%2032."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pubmed.ncbi.nlm.nih.gov/20407061/" TargetMode="External"/><Relationship Id="rId4" Type="http://schemas.openxmlformats.org/officeDocument/2006/relationships/hyperlink" Target="https://pubmed.ncbi.nlm.nih.gov/28024955/"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ubmed.ncbi.nlm.nih.gov/31779153/"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cog.org/clinical/clinical-guidance/committee-opinion/articles/2018/04/influenza-vaccination-during-pregnancy#:~:text=Therefore%2C%20because%20the%20influenza%20vaccine,prevention%20strategy%20for%20newborns%2032."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flu/professionals/vaccination/vaccination-possible-safety-signal.html#:~:text=Vaccination%20has%20been%20shown%20to,an%20average%20of%2040%20percen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flu/professionals/vaccination/vaccination-possible-safety-signal.html#:~:text=Vaccination%20has%20been%20shown%20to,an%20average%20of%2040%20perce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a:t>
            </a:fld>
            <a:endParaRPr lang="en-US"/>
          </a:p>
        </p:txBody>
      </p:sp>
    </p:spTree>
    <p:extLst>
      <p:ext uri="{BB962C8B-B14F-4D97-AF65-F5344CB8AC3E}">
        <p14:creationId xmlns:p14="http://schemas.microsoft.com/office/powerpoint/2010/main" val="627492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Lato" panose="020F0502020204030203" pitchFamily="34" charset="0"/>
              </a:rPr>
              <a:t>For influenza vaccine and Tdap the transfer of protective antibodies is an important vaccine effect. </a:t>
            </a:r>
          </a:p>
          <a:p>
            <a:endParaRPr lang="en-US" b="1" i="0">
              <a:solidFill>
                <a:srgbClr val="000000"/>
              </a:solidFill>
              <a:effectLst/>
              <a:latin typeface="Lato" panose="020F0502020204030203" pitchFamily="34" charset="0"/>
            </a:endParaRPr>
          </a:p>
          <a:p>
            <a:r>
              <a:rPr lang="en-US" b="1" i="0">
                <a:solidFill>
                  <a:srgbClr val="000000"/>
                </a:solidFill>
                <a:effectLst/>
                <a:latin typeface="Lato" panose="020F0502020204030203" pitchFamily="34" charset="0"/>
              </a:rPr>
              <a:t> </a:t>
            </a:r>
            <a:r>
              <a:rPr lang="en-US" b="0" i="0">
                <a:solidFill>
                  <a:srgbClr val="000000"/>
                </a:solidFill>
                <a:effectLst/>
                <a:latin typeface="Lato" panose="020F0502020204030203" pitchFamily="34" charset="0"/>
              </a:rPr>
              <a:t>Maternal vaccination leads to protection of infants, which is key because... Young infants are at high risk of having complications if infected with flu</a:t>
            </a:r>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14</a:t>
            </a:fld>
            <a:endParaRPr lang="en-US"/>
          </a:p>
        </p:txBody>
      </p:sp>
    </p:spTree>
    <p:extLst>
      <p:ext uri="{BB962C8B-B14F-4D97-AF65-F5344CB8AC3E}">
        <p14:creationId xmlns:p14="http://schemas.microsoft.com/office/powerpoint/2010/main" val="37337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Lato" panose="020F0502020204030203" pitchFamily="34" charset="0"/>
              </a:rPr>
              <a:t>Quiz time! </a:t>
            </a:r>
            <a:r>
              <a:rPr lang="en-US" b="0" i="0">
                <a:solidFill>
                  <a:srgbClr val="000000"/>
                </a:solidFill>
                <a:effectLst/>
                <a:latin typeface="Lato" panose="020F0502020204030203" pitchFamily="34" charset="0"/>
              </a:rPr>
              <a:t>Maternal vaccination leads to protection of infants, which is key because... Young infants are at high risk of having complications if infected with flu</a:t>
            </a:r>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15</a:t>
            </a:fld>
            <a:endParaRPr lang="en-US"/>
          </a:p>
        </p:txBody>
      </p:sp>
    </p:spTree>
    <p:extLst>
      <p:ext uri="{BB962C8B-B14F-4D97-AF65-F5344CB8AC3E}">
        <p14:creationId xmlns:p14="http://schemas.microsoft.com/office/powerpoint/2010/main" val="1525642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Lato" panose="020F0502020204030203" pitchFamily="34" charset="0"/>
              </a:rPr>
              <a:t>Quiz time! </a:t>
            </a:r>
            <a:r>
              <a:rPr lang="en-US" b="0" i="0" dirty="0">
                <a:solidFill>
                  <a:srgbClr val="000000"/>
                </a:solidFill>
                <a:effectLst/>
                <a:latin typeface="Lato" panose="020F0502020204030203" pitchFamily="34" charset="0"/>
              </a:rPr>
              <a:t>Maternal vaccination leads to protection of infants, which is key because... Young infants are at high risk of having complications if infected with flu. </a:t>
            </a:r>
            <a:r>
              <a:rPr lang="en-US" b="0" i="0" dirty="0">
                <a:solidFill>
                  <a:srgbClr val="000000"/>
                </a:solidFill>
                <a:effectLst/>
                <a:latin typeface="var(--font-family-body)"/>
              </a:rPr>
              <a:t>If they are infected with flu, young infants often need emergency or hospital care . </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16</a:t>
            </a:fld>
            <a:endParaRPr lang="en-US"/>
          </a:p>
        </p:txBody>
      </p:sp>
    </p:spTree>
    <p:extLst>
      <p:ext uri="{BB962C8B-B14F-4D97-AF65-F5344CB8AC3E}">
        <p14:creationId xmlns:p14="http://schemas.microsoft.com/office/powerpoint/2010/main" val="3190175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var(--font-family-body)"/>
              </a:rPr>
              <a:t>Babies are not eligible for </a:t>
            </a:r>
            <a:r>
              <a:rPr lang="en-US" b="1" i="0">
                <a:solidFill>
                  <a:srgbClr val="000000"/>
                </a:solidFill>
                <a:effectLst/>
                <a:latin typeface="var(--font-family-body)"/>
              </a:rPr>
              <a:t>flu vaccine</a:t>
            </a:r>
            <a:r>
              <a:rPr lang="en-US" b="0" i="0">
                <a:solidFill>
                  <a:srgbClr val="000000"/>
                </a:solidFill>
                <a:effectLst/>
                <a:latin typeface="var(--font-family-body)"/>
              </a:rPr>
              <a:t> until </a:t>
            </a:r>
            <a:r>
              <a:rPr lang="en-US" b="0" i="0" u="sng">
                <a:solidFill>
                  <a:srgbClr val="000000"/>
                </a:solidFill>
                <a:effectLst/>
                <a:latin typeface="var(--font-family-body)"/>
              </a:rPr>
              <a:t>6 months</a:t>
            </a:r>
            <a:r>
              <a:rPr lang="en-US" b="0" i="0">
                <a:solidFill>
                  <a:srgbClr val="000000"/>
                </a:solidFill>
                <a:effectLst/>
                <a:latin typeface="var(--font-family-body)"/>
              </a:rPr>
              <a:t> of age, so they have to rely on maternal immunization. </a:t>
            </a:r>
            <a:endParaRPr lang="en-US" b="0" i="0">
              <a:solidFill>
                <a:srgbClr val="707070"/>
              </a:solidFill>
              <a:effectLst/>
              <a:latin typeface="Lato" panose="020F0502020204030203" pitchFamily="34" charset="0"/>
            </a:endParaRPr>
          </a:p>
          <a:p>
            <a:pPr algn="l" fontAlgn="base"/>
            <a:r>
              <a:rPr lang="en-US" b="0" i="0">
                <a:solidFill>
                  <a:srgbClr val="000000"/>
                </a:solidFill>
                <a:effectLst/>
                <a:latin typeface="var(--font-family-body)"/>
              </a:rPr>
              <a:t>NOTE: Infants may receive their 1st dose of </a:t>
            </a:r>
            <a:r>
              <a:rPr lang="en-US" b="1" i="0">
                <a:solidFill>
                  <a:srgbClr val="000000"/>
                </a:solidFill>
                <a:effectLst/>
                <a:latin typeface="var(--font-family-body)"/>
              </a:rPr>
              <a:t>DTaP </a:t>
            </a:r>
            <a:r>
              <a:rPr lang="en-US" b="0" i="0">
                <a:solidFill>
                  <a:srgbClr val="000000"/>
                </a:solidFill>
                <a:effectLst/>
                <a:latin typeface="var(--font-family-body)"/>
              </a:rPr>
              <a:t>at </a:t>
            </a:r>
            <a:r>
              <a:rPr lang="en-US" b="0" i="0" u="sng">
                <a:solidFill>
                  <a:srgbClr val="000000"/>
                </a:solidFill>
                <a:effectLst/>
                <a:latin typeface="var(--font-family-body)"/>
              </a:rPr>
              <a:t>2 months</a:t>
            </a:r>
            <a:r>
              <a:rPr lang="en-US" b="0" i="0">
                <a:solidFill>
                  <a:srgbClr val="000000"/>
                </a:solidFill>
                <a:effectLst/>
                <a:latin typeface="var(--font-family-body)"/>
              </a:rPr>
              <a:t> of age, but most infants are not immune to pertussis until they receive a few doses of DTaP, so maternal immunization against pertussis is also important.</a:t>
            </a:r>
            <a:endParaRPr lang="en-US" b="0" i="0">
              <a:solidFill>
                <a:srgbClr val="707070"/>
              </a:solidFill>
              <a:effectLst/>
              <a:latin typeface="Lato" panose="020F0502020204030203" pitchFamily="34" charset="0"/>
            </a:endParaRPr>
          </a:p>
          <a:p>
            <a:pPr algn="l"/>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17</a:t>
            </a:fld>
            <a:endParaRPr lang="en-US"/>
          </a:p>
        </p:txBody>
      </p:sp>
    </p:spTree>
    <p:extLst>
      <p:ext uri="{BB962C8B-B14F-4D97-AF65-F5344CB8AC3E}">
        <p14:creationId xmlns:p14="http://schemas.microsoft.com/office/powerpoint/2010/main" val="3271010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Within 2 weeks of a flu shot, </a:t>
            </a:r>
            <a:r>
              <a:rPr lang="en-US" b="0" i="0" dirty="0">
                <a:solidFill>
                  <a:srgbClr val="000000"/>
                </a:solidFill>
                <a:effectLst/>
                <a:latin typeface="var(--font-family-body)"/>
              </a:rPr>
              <a:t>a</a:t>
            </a:r>
            <a:r>
              <a:rPr lang="en-US" b="1" i="0" dirty="0">
                <a:solidFill>
                  <a:srgbClr val="000000"/>
                </a:solidFill>
                <a:effectLst/>
                <a:latin typeface="var(--font-family-body)"/>
              </a:rPr>
              <a:t> </a:t>
            </a:r>
            <a:r>
              <a:rPr lang="en-US" b="0" i="0" dirty="0">
                <a:solidFill>
                  <a:srgbClr val="000000"/>
                </a:solidFill>
                <a:effectLst/>
                <a:latin typeface="var(--font-family-body)"/>
              </a:rPr>
              <a:t>mother's antibodies against flu pass to the fetus through the placenta. In this way, maternal vaccination offers protection via antibody transmission through the placenta and, postpartum, through breast milk.   </a:t>
            </a:r>
            <a:br>
              <a:rPr lang="en-US" b="0" i="0" dirty="0">
                <a:solidFill>
                  <a:srgbClr val="000000"/>
                </a:solidFill>
                <a:effectLst/>
                <a:latin typeface="Lato" panose="020F0502020204030203" pitchFamily="34" charset="0"/>
              </a:rPr>
            </a:b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Because babies &lt;6 months of age cannot receive flu vaccine, this indirect protection </a:t>
            </a:r>
            <a:r>
              <a:rPr lang="en-US" b="1" i="0" dirty="0">
                <a:solidFill>
                  <a:srgbClr val="000000"/>
                </a:solidFill>
                <a:effectLst/>
                <a:latin typeface="var(--font-family-body)"/>
              </a:rPr>
              <a:t>is currently the best prevention strategy for newborns</a:t>
            </a:r>
            <a:r>
              <a:rPr lang="en-US" b="0" i="0" dirty="0">
                <a:solidFill>
                  <a:srgbClr val="000000"/>
                </a:solidFill>
                <a:effectLst/>
                <a:latin typeface="var(--font-family-body)"/>
              </a:rPr>
              <a:t>.</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The flu vaccine also reduces a pregnant woman's risk of severe influenza requiring hospitalization and ICU care.</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18</a:t>
            </a:fld>
            <a:endParaRPr lang="en-US"/>
          </a:p>
        </p:txBody>
      </p:sp>
    </p:spTree>
    <p:extLst>
      <p:ext uri="{BB962C8B-B14F-4D97-AF65-F5344CB8AC3E}">
        <p14:creationId xmlns:p14="http://schemas.microsoft.com/office/powerpoint/2010/main" val="1122810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000000"/>
                </a:solidFill>
                <a:effectLst/>
                <a:latin typeface="merriweather" panose="00000500000000000000" pitchFamily="2" charset="0"/>
              </a:rPr>
              <a:t>The flu shot cannot give you a flu infection. There is no living virus in the vaccine.</a:t>
            </a:r>
          </a:p>
          <a:p>
            <a:pPr algn="l" fontAlgn="base">
              <a:buFont typeface="Arial" panose="020B0604020202020204" pitchFamily="34" charset="0"/>
              <a:buNone/>
            </a:pP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0" i="0" dirty="0">
                <a:solidFill>
                  <a:srgbClr val="000000"/>
                </a:solidFill>
                <a:effectLst/>
                <a:latin typeface="merriweather" panose="00000500000000000000" pitchFamily="2" charset="0"/>
              </a:rPr>
              <a:t>OBs, family medicine doctors, and midwives want you to get this during pregnancy... partly to protect you, but also because it provides the best protection the baby will have against flu for their first 6 months of life.</a:t>
            </a:r>
          </a:p>
          <a:p>
            <a:pPr algn="l" fontAlgn="base">
              <a:buFont typeface="Arial" panose="020B0604020202020204" pitchFamily="34" charset="0"/>
              <a:buChar char="•"/>
            </a:pP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0" i="0" dirty="0">
                <a:solidFill>
                  <a:srgbClr val="000000"/>
                </a:solidFill>
                <a:effectLst/>
                <a:latin typeface="merriweather" panose="00000500000000000000" pitchFamily="2" charset="0"/>
              </a:rPr>
              <a:t>The shot may stir up your immune system so you don't feel 100% tomorrow, but that's not as bad as a getting the flu infection during pregnancy. PLUS it will decrease the chances that your baby will get the flu, and that's </a:t>
            </a:r>
            <a:r>
              <a:rPr lang="en-US" b="0" i="0" u="sng" dirty="0">
                <a:solidFill>
                  <a:srgbClr val="000000"/>
                </a:solidFill>
                <a:effectLst/>
                <a:latin typeface="var(--font-family-body)"/>
              </a:rPr>
              <a:t>very</a:t>
            </a:r>
            <a:r>
              <a:rPr lang="en-US" b="0" i="0" dirty="0">
                <a:solidFill>
                  <a:srgbClr val="000000"/>
                </a:solidFill>
                <a:effectLst/>
                <a:latin typeface="merriweather" panose="00000500000000000000" pitchFamily="2" charset="0"/>
              </a:rPr>
              <a:t> important.</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19</a:t>
            </a:fld>
            <a:endParaRPr lang="en-US"/>
          </a:p>
        </p:txBody>
      </p:sp>
    </p:spTree>
    <p:extLst>
      <p:ext uri="{BB962C8B-B14F-4D97-AF65-F5344CB8AC3E}">
        <p14:creationId xmlns:p14="http://schemas.microsoft.com/office/powerpoint/2010/main" val="4277458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Lato" panose="020F0502020204030203" pitchFamily="34" charset="0"/>
              </a:rPr>
              <a:t>Yes! Flu shots have been given to millions of pregnant women over many years with a good safety record.</a:t>
            </a:r>
            <a:br>
              <a:rPr lang="en-US" b="0" i="0" dirty="0">
                <a:solidFill>
                  <a:srgbClr val="000000"/>
                </a:solidFill>
                <a:effectLst/>
                <a:latin typeface="Lato" panose="020F0502020204030203" pitchFamily="34" charset="0"/>
              </a:rPr>
            </a:br>
            <a:br>
              <a:rPr lang="en-US" b="0" i="0" dirty="0">
                <a:solidFill>
                  <a:srgbClr val="000000"/>
                </a:solidFill>
                <a:effectLst/>
                <a:latin typeface="Lato" panose="020F0502020204030203" pitchFamily="34" charset="0"/>
              </a:rPr>
            </a:br>
            <a:r>
              <a:rPr lang="en-US" b="0" i="0" dirty="0">
                <a:solidFill>
                  <a:srgbClr val="000000"/>
                </a:solidFill>
                <a:effectLst/>
                <a:latin typeface="Lato" panose="020F0502020204030203" pitchFamily="34" charset="0"/>
              </a:rPr>
              <a:t>A review of reports to the </a:t>
            </a:r>
            <a:r>
              <a:rPr lang="en-US" b="0" i="0" dirty="0">
                <a:solidFill>
                  <a:srgbClr val="000000"/>
                </a:solidFill>
                <a:effectLst/>
                <a:latin typeface="var(--font-family-body)"/>
              </a:rPr>
              <a:t>Vaccine Adverse Event Reporting System </a:t>
            </a:r>
            <a:r>
              <a:rPr lang="en-US" b="0" i="0" dirty="0">
                <a:solidFill>
                  <a:srgbClr val="000000"/>
                </a:solidFill>
                <a:effectLst/>
                <a:latin typeface="Lato" panose="020F0502020204030203" pitchFamily="34" charset="0"/>
              </a:rPr>
              <a:t> found no evidence to suggest a link between flu vaccination of pregnant women and either pregnancy complications or poor fetal outcomes.</a:t>
            </a:r>
          </a:p>
          <a:p>
            <a:pPr algn="l" fontAlgn="base"/>
            <a:r>
              <a:rPr lang="en-US" b="0" i="0" dirty="0">
                <a:solidFill>
                  <a:srgbClr val="000000"/>
                </a:solidFill>
                <a:effectLst/>
                <a:latin typeface="Lato" panose="020F0502020204030203" pitchFamily="34" charset="0"/>
              </a:rPr>
              <a:t>Below are brief summaries of some</a:t>
            </a:r>
            <a:r>
              <a:rPr lang="en-US" b="1" i="0" dirty="0">
                <a:solidFill>
                  <a:srgbClr val="000000"/>
                </a:solidFill>
                <a:effectLst/>
                <a:latin typeface="var(--font-family-body)"/>
              </a:rPr>
              <a:t> evidence regarding the flu shot's safety</a:t>
            </a:r>
            <a:r>
              <a:rPr lang="en-US" b="0" i="0" dirty="0">
                <a:solidFill>
                  <a:srgbClr val="000000"/>
                </a:solidFill>
                <a:effectLst/>
                <a:latin typeface="Lato" panose="020F0502020204030203" pitchFamily="34" charset="0"/>
              </a:rPr>
              <a:t> during pregnancy. Many of the studies were done using the</a:t>
            </a:r>
            <a:r>
              <a:rPr lang="en-US" b="1" i="0" dirty="0">
                <a:solidFill>
                  <a:srgbClr val="000000"/>
                </a:solidFill>
                <a:effectLst/>
                <a:latin typeface="var(--font-family-body)"/>
              </a:rPr>
              <a:t> </a:t>
            </a:r>
            <a:r>
              <a:rPr lang="en-US" b="1" i="0" dirty="0">
                <a:solidFill>
                  <a:srgbClr val="000000"/>
                </a:solidFill>
                <a:effectLst/>
                <a:latin typeface="var(--font-family-body)"/>
                <a:hlinkClick r:id="rId3"/>
              </a:rPr>
              <a:t>Vaccine Safety Database (VSD)</a:t>
            </a:r>
            <a:r>
              <a:rPr lang="en-US" b="0" i="0" dirty="0">
                <a:solidFill>
                  <a:srgbClr val="000000"/>
                </a:solidFill>
                <a:effectLst/>
                <a:latin typeface="var(--font-family-body)"/>
                <a:hlinkClick r:id="rId3"/>
              </a:rPr>
              <a:t>(opens in a new tab)</a:t>
            </a:r>
            <a:r>
              <a:rPr lang="en-US" b="0" i="0" dirty="0">
                <a:solidFill>
                  <a:srgbClr val="000000"/>
                </a:solidFill>
                <a:effectLst/>
                <a:latin typeface="Lato" panose="020F0502020204030203" pitchFamily="34" charset="0"/>
              </a:rPr>
              <a:t>, a research collaboration between eight health care organizations and CDC.</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21</a:t>
            </a:fld>
            <a:endParaRPr lang="en-US"/>
          </a:p>
        </p:txBody>
      </p:sp>
    </p:spTree>
    <p:extLst>
      <p:ext uri="{BB962C8B-B14F-4D97-AF65-F5344CB8AC3E}">
        <p14:creationId xmlns:p14="http://schemas.microsoft.com/office/powerpoint/2010/main" val="845956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 </a:t>
            </a:r>
            <a:r>
              <a:rPr lang="en-US" b="0" i="0" dirty="0">
                <a:solidFill>
                  <a:srgbClr val="003B68"/>
                </a:solidFill>
                <a:effectLst/>
              </a:rPr>
              <a:t>A large study found no increased risk for adverse events for pregnant women who received the flu vaccine from 2002 to 2009 when compared to pregnant woman who were not vaccinated. </a:t>
            </a:r>
          </a:p>
          <a:p>
            <a:endParaRPr lang="en-US" dirty="0">
              <a:solidFill>
                <a:srgbClr val="003B68"/>
              </a:solidFill>
            </a:endParaRPr>
          </a:p>
          <a:p>
            <a:pPr algn="l" fontAlgn="base"/>
            <a:r>
              <a:rPr lang="en-US" b="0" i="0" dirty="0">
                <a:solidFill>
                  <a:srgbClr val="003B68"/>
                </a:solidFill>
                <a:effectLst/>
              </a:rPr>
              <a:t>A </a:t>
            </a:r>
            <a:r>
              <a:rPr lang="en-US" b="0" i="0" dirty="0" err="1">
                <a:solidFill>
                  <a:srgbClr val="000000"/>
                </a:solidFill>
                <a:effectLst/>
                <a:latin typeface="var(--font-family-body)"/>
              </a:rPr>
              <a:t>A</a:t>
            </a:r>
            <a:r>
              <a:rPr lang="en-US" b="0" i="0" dirty="0">
                <a:solidFill>
                  <a:srgbClr val="000000"/>
                </a:solidFill>
                <a:effectLst/>
                <a:latin typeface="var(--font-family-body)"/>
              </a:rPr>
              <a:t> large study using data from </a:t>
            </a:r>
            <a:r>
              <a:rPr lang="en-US" b="1" i="0" dirty="0">
                <a:solidFill>
                  <a:srgbClr val="000000"/>
                </a:solidFill>
                <a:effectLst/>
                <a:latin typeface="var(--font-family-body)"/>
              </a:rPr>
              <a:t>three flu seasons</a:t>
            </a:r>
            <a:r>
              <a:rPr lang="en-US" b="0" i="0" dirty="0">
                <a:solidFill>
                  <a:srgbClr val="000000"/>
                </a:solidFill>
                <a:effectLst/>
                <a:latin typeface="var(--font-family-body)"/>
              </a:rPr>
              <a:t> (2012-13, 2013-14, 2014-15) found no increased risk for miscarriage after flu vaccination during pregnancy. (Donahue et al, 2019)</a:t>
            </a:r>
            <a:br>
              <a:rPr lang="en-US" b="0" i="0" dirty="0">
                <a:solidFill>
                  <a:srgbClr val="000000"/>
                </a:solidFill>
                <a:effectLst/>
                <a:latin typeface="var(--font-family-body)"/>
              </a:rPr>
            </a:br>
            <a:r>
              <a:rPr lang="en-US" b="0" i="0" dirty="0">
                <a:solidFill>
                  <a:srgbClr val="000000"/>
                </a:solidFill>
                <a:effectLst/>
                <a:latin typeface="var(--font-family-body)"/>
              </a:rPr>
              <a:t>https://www.sciencedirect.com/science/article/pii/S0264410X19312447</a:t>
            </a:r>
            <a:br>
              <a:rPr lang="en-US" b="0" i="0" dirty="0">
                <a:solidFill>
                  <a:srgbClr val="000000"/>
                </a:solidFill>
                <a:effectLst/>
                <a:latin typeface="var(--font-family-body)"/>
              </a:rPr>
            </a:br>
            <a:r>
              <a:rPr lang="en-US" b="0" i="0" dirty="0">
                <a:solidFill>
                  <a:srgbClr val="000000"/>
                </a:solidFill>
                <a:effectLst/>
                <a:latin typeface="Lato" panose="020F0502020204030203" pitchFamily="34" charset="0"/>
              </a:rPr>
              <a:t> </a:t>
            </a:r>
          </a:p>
          <a:p>
            <a:pPr algn="l" fontAlgn="base"/>
            <a:r>
              <a:rPr lang="en-US" b="0" i="0" dirty="0">
                <a:solidFill>
                  <a:srgbClr val="000000"/>
                </a:solidFill>
                <a:effectLst/>
                <a:latin typeface="Lato" panose="020F0502020204030203" pitchFamily="34" charset="0"/>
              </a:rPr>
              <a:t>A similar study using data from the </a:t>
            </a:r>
            <a:r>
              <a:rPr lang="en-US" b="1" i="0" dirty="0">
                <a:solidFill>
                  <a:srgbClr val="000000"/>
                </a:solidFill>
                <a:effectLst/>
                <a:latin typeface="var(--font-family-body)"/>
              </a:rPr>
              <a:t>2005-06 and 2006-07 seasons </a:t>
            </a:r>
            <a:r>
              <a:rPr lang="en-US" b="0" i="0" dirty="0">
                <a:solidFill>
                  <a:srgbClr val="000000"/>
                </a:solidFill>
                <a:effectLst/>
                <a:latin typeface="Lato" panose="020F0502020204030203" pitchFamily="34" charset="0"/>
              </a:rPr>
              <a:t>found no increased risk of miscarriage among pregnant women who received flu vaccines. (Irving et al, 2013) </a:t>
            </a:r>
            <a:br>
              <a:rPr lang="en-US" b="0" i="0" dirty="0">
                <a:solidFill>
                  <a:srgbClr val="000000"/>
                </a:solidFill>
                <a:effectLst/>
                <a:latin typeface="Lato" panose="020F0502020204030203" pitchFamily="34" charset="0"/>
              </a:rPr>
            </a:br>
            <a:r>
              <a:rPr lang="en-US" b="0" i="0" dirty="0">
                <a:solidFill>
                  <a:srgbClr val="000000"/>
                </a:solidFill>
                <a:effectLst/>
                <a:latin typeface="Lato" panose="020F0502020204030203" pitchFamily="34" charset="0"/>
              </a:rPr>
              <a:t>https://pubmed.ncbi.nlm.nih.gov/23262941/</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22</a:t>
            </a:fld>
            <a:endParaRPr lang="en-US"/>
          </a:p>
        </p:txBody>
      </p:sp>
    </p:spTree>
    <p:extLst>
      <p:ext uri="{BB962C8B-B14F-4D97-AF65-F5344CB8AC3E}">
        <p14:creationId xmlns:p14="http://schemas.microsoft.com/office/powerpoint/2010/main" val="2879333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A large study using data from </a:t>
            </a:r>
            <a:r>
              <a:rPr kumimoji="0" lang="en-US" altLang="en-US" sz="1200" b="1"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three flu seasons</a:t>
            </a: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 (2012-13, 2013-14, 2014-15) found no increased risk for miscarriage after flu vaccination during pregnancy. (Donahue et al, 2019)</a:t>
            </a:r>
            <a:b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b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https://www.sciencedirect.com/science/article/pii/S0264410X19312447</a:t>
            </a:r>
            <a:b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b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A similar study using data from the </a:t>
            </a:r>
            <a:r>
              <a:rPr kumimoji="0" lang="en-US" altLang="en-US" sz="1200" b="1"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2005-06 and 2006-07 seasons </a:t>
            </a: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found no increased risk of miscarriage among pregnant women who received flu vaccines. (Irving et al, 2013) </a:t>
            </a:r>
            <a:b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br>
            <a:r>
              <a:rPr kumimoji="0" lang="en-US" altLang="en-US" sz="12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rPr>
              <a:t>https://pubmed.ncbi.nlm.nih.gov/23262941/</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70C0"/>
                </a:solidFill>
                <a:effectLst/>
                <a:uLnTx/>
                <a:uFillTx/>
                <a:latin typeface="var(--font-family-body)"/>
                <a:ea typeface="+mn-ea"/>
                <a:cs typeface="+mn-cs"/>
              </a:rPr>
              <a:t>One study examined data from the 2010-2011 and 2011-2012 flu seasons. The team thought they found an association between flu vaccination early in pregnancy and an increased risk of spontaneous abortion.</a:t>
            </a:r>
            <a:br>
              <a:rPr kumimoji="0" lang="en-US" altLang="en-US" sz="1800" b="0" i="0" u="none" strike="noStrike" kern="1200" cap="none" spc="0" normalizeH="0" baseline="0" noProof="0" dirty="0">
                <a:ln>
                  <a:noFill/>
                </a:ln>
                <a:solidFill>
                  <a:srgbClr val="0070C0"/>
                </a:solidFill>
                <a:effectLst/>
                <a:uLnTx/>
                <a:uFillTx/>
                <a:latin typeface="var(--font-family-body)"/>
                <a:ea typeface="+mn-ea"/>
                <a:cs typeface="+mn-cs"/>
              </a:rPr>
            </a:br>
            <a:br>
              <a:rPr kumimoji="0" lang="en-US" altLang="en-US" sz="1800" b="0" i="0" u="none" strike="noStrike" kern="1200" cap="none" spc="0" normalizeH="0" baseline="0" noProof="0" dirty="0">
                <a:ln>
                  <a:noFill/>
                </a:ln>
                <a:solidFill>
                  <a:srgbClr val="0070C0"/>
                </a:solidFill>
                <a:effectLst/>
                <a:uLnTx/>
                <a:uFillTx/>
                <a:latin typeface="var(--font-family-body)"/>
                <a:ea typeface="+mn-ea"/>
                <a:cs typeface="+mn-cs"/>
              </a:rPr>
            </a:b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23</a:t>
            </a:fld>
            <a:endParaRPr lang="en-US"/>
          </a:p>
        </p:txBody>
      </p:sp>
    </p:spTree>
    <p:extLst>
      <p:ext uri="{BB962C8B-B14F-4D97-AF65-F5344CB8AC3E}">
        <p14:creationId xmlns:p14="http://schemas.microsoft.com/office/powerpoint/2010/main" val="3938468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70C0"/>
                </a:solidFill>
                <a:effectLst/>
                <a:uLnTx/>
                <a:uFillTx/>
                <a:latin typeface="var(--font-family-body)"/>
                <a:ea typeface="+mn-ea"/>
                <a:cs typeface="+mn-cs"/>
              </a:rPr>
              <a:t>The study had some major problems</a:t>
            </a: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 though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 Women with complicated pregnancies (and consequently at greater risk of miscarriage) also were more likely to be followed closely by a doctor (and consequently more likely to be vaccinated). Once an analysis was done that controlled for this important confounding factor, the "association" was no longer there.</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The small sample size led to imprecise results.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This study was the </a:t>
            </a:r>
            <a:r>
              <a:rPr kumimoji="0" lang="en-US" altLang="en-US" sz="1200" b="0" i="0" u="sng" strike="noStrike" kern="1200" cap="none" spc="0" normalizeH="0" baseline="0" noProof="0" dirty="0">
                <a:ln>
                  <a:noFill/>
                </a:ln>
                <a:solidFill>
                  <a:srgbClr val="0070C0"/>
                </a:solidFill>
                <a:effectLst/>
                <a:uLnTx/>
                <a:uFillTx/>
                <a:latin typeface="var(--font-family-body)"/>
                <a:ea typeface="+mn-ea"/>
                <a:cs typeface="+mn-cs"/>
              </a:rPr>
              <a:t>only</a:t>
            </a: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 analysis to show this reported association; no other studies have found an increased risk of spontaneous abortion following influenza vaccination.</a:t>
            </a:r>
            <a:b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br>
            <a:b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br>
            <a:r>
              <a:rPr kumimoji="0" lang="en-US" altLang="en-US" sz="1200" b="0" i="1" u="none" strike="noStrike" kern="1200" cap="none" spc="0" normalizeH="0" baseline="0" noProof="0" dirty="0">
                <a:ln>
                  <a:noFill/>
                </a:ln>
                <a:solidFill>
                  <a:srgbClr val="0070C0"/>
                </a:solidFill>
                <a:effectLst/>
                <a:uLnTx/>
                <a:uFillTx/>
                <a:latin typeface="var(--font-family-body)"/>
                <a:ea typeface="+mn-ea"/>
                <a:cs typeface="+mn-cs"/>
              </a:rPr>
              <a:t>See Ault &amp; Riley.pdf below this block.</a:t>
            </a:r>
            <a:endPar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70C0"/>
                </a:solidFill>
                <a:effectLst/>
                <a:uLnTx/>
                <a:uFillTx/>
                <a:latin typeface="var(--font-family-body)"/>
                <a:ea typeface="+mn-ea"/>
                <a:cs typeface="+mn-cs"/>
              </a:rPr>
              <a:t>In response to this study CDC provided funding for the larger 2019 follow-up Vaccine Safety Datalink (VSD) study (described above) that included about three times as many women. That study did not find any safety problems.</a:t>
            </a:r>
            <a:endParaRPr kumimoji="0" lang="en-US" altLang="en-US" sz="12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24</a:t>
            </a:fld>
            <a:endParaRPr lang="en-US"/>
          </a:p>
        </p:txBody>
      </p:sp>
    </p:spTree>
    <p:extLst>
      <p:ext uri="{BB962C8B-B14F-4D97-AF65-F5344CB8AC3E}">
        <p14:creationId xmlns:p14="http://schemas.microsoft.com/office/powerpoint/2010/main" val="3052402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3</a:t>
            </a:fld>
            <a:endParaRPr lang="en-US"/>
          </a:p>
        </p:txBody>
      </p:sp>
    </p:spTree>
    <p:extLst>
      <p:ext uri="{BB962C8B-B14F-4D97-AF65-F5344CB8AC3E}">
        <p14:creationId xmlns:p14="http://schemas.microsoft.com/office/powerpoint/2010/main" val="2408521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B68"/>
                </a:solidFill>
                <a:effectLst/>
              </a:rPr>
              <a:t>In a study of pregnant women who received the flu shot compared with an equal number of pregnant women who did not receive the flu shot during the 2004-05 and 2008-09 flu seasons, there was no difference between the two groups in the rates of </a:t>
            </a:r>
            <a:r>
              <a:rPr kumimoji="0" lang="en-US" altLang="en-US" sz="1200" b="1" i="0" u="none" strike="noStrike" cap="none" normalizeH="0" baseline="0" dirty="0">
                <a:ln>
                  <a:noFill/>
                </a:ln>
                <a:solidFill>
                  <a:srgbClr val="003B68"/>
                </a:solidFill>
                <a:effectLst/>
              </a:rPr>
              <a:t>premature delivery or small for gestational age infants</a:t>
            </a:r>
            <a:r>
              <a:rPr lang="en-US" altLang="en-US" sz="1200" dirty="0">
                <a:solidFill>
                  <a:srgbClr val="003B68"/>
                </a:solidFill>
              </a:rPr>
              <a:t>.</a:t>
            </a:r>
            <a:endParaRPr kumimoji="0" lang="en-US" altLang="en-US" sz="1200" b="0" i="0" u="none" strike="noStrike" cap="none" normalizeH="0" baseline="0" dirty="0">
              <a:ln>
                <a:noFill/>
              </a:ln>
              <a:solidFill>
                <a:srgbClr val="003B68"/>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rgbClr val="003B68"/>
                </a:solidFill>
                <a:effectLst/>
              </a:rPr>
            </a:br>
            <a:endParaRPr kumimoji="0" lang="en-US" altLang="en-US" sz="1200" b="0" i="0" u="none" strike="noStrike" cap="none" normalizeH="0" baseline="0" dirty="0">
              <a:ln>
                <a:noFill/>
              </a:ln>
              <a:solidFill>
                <a:srgbClr val="003B68"/>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B68"/>
                </a:solidFill>
                <a:effectLst/>
              </a:rPr>
              <a:t>A large 2017 study found that the babies of women who received the flu shot during their first trimester had no increased risk of having children with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B68"/>
                </a:solidFill>
                <a:effectLst/>
              </a:rPr>
              <a:t> </a:t>
            </a:r>
            <a:r>
              <a:rPr kumimoji="0" lang="en-US" altLang="en-US" sz="1200" b="1" i="0" u="none" strike="noStrike" cap="none" normalizeH="0" baseline="0" dirty="0">
                <a:ln>
                  <a:noFill/>
                </a:ln>
                <a:solidFill>
                  <a:srgbClr val="003B68"/>
                </a:solidFill>
                <a:effectLst/>
              </a:rPr>
              <a:t>major birth defects</a:t>
            </a:r>
            <a:r>
              <a:rPr kumimoji="0" lang="en-US" altLang="en-US" sz="1200" b="0" i="0" u="none" strike="noStrike" cap="none" normalizeH="0" baseline="0" dirty="0">
                <a:ln>
                  <a:noFill/>
                </a:ln>
                <a:solidFill>
                  <a:srgbClr val="003B68"/>
                </a:solidFill>
                <a:effectLst/>
              </a:rPr>
              <a:t>. </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25</a:t>
            </a:fld>
            <a:endParaRPr lang="en-US"/>
          </a:p>
        </p:txBody>
      </p:sp>
    </p:spTree>
    <p:extLst>
      <p:ext uri="{BB962C8B-B14F-4D97-AF65-F5344CB8AC3E}">
        <p14:creationId xmlns:p14="http://schemas.microsoft.com/office/powerpoint/2010/main" val="644344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US" b="1" i="0" dirty="0">
                <a:solidFill>
                  <a:srgbClr val="000000"/>
                </a:solidFill>
                <a:effectLst/>
                <a:latin typeface="merriweather" panose="00000500000000000000" pitchFamily="2" charset="0"/>
              </a:rPr>
              <a:t>To sum up flu vaccine safety: </a:t>
            </a:r>
            <a:r>
              <a:rPr lang="en-US" b="0" i="0" dirty="0">
                <a:solidFill>
                  <a:srgbClr val="000000"/>
                </a:solidFill>
                <a:effectLst/>
                <a:latin typeface="var(--font-family-body)"/>
              </a:rPr>
              <a:t>The flu shot is safe for pregnant women and the fetus. </a:t>
            </a:r>
            <a:br>
              <a:rPr lang="en-US" b="0" i="0" dirty="0">
                <a:solidFill>
                  <a:srgbClr val="000000"/>
                </a:solidFill>
                <a:effectLst/>
                <a:latin typeface="merriweather" panose="00000500000000000000" pitchFamily="2" charset="0"/>
              </a:rPr>
            </a:br>
            <a:r>
              <a:rPr lang="en-US" b="0" i="0" dirty="0">
                <a:solidFill>
                  <a:srgbClr val="000000"/>
                </a:solidFill>
                <a:effectLst/>
                <a:latin typeface="var(--font-family-body)"/>
              </a:rPr>
              <a:t>The flu shot is </a:t>
            </a:r>
            <a:r>
              <a:rPr lang="en-US" b="0" i="0" u="sng" dirty="0">
                <a:solidFill>
                  <a:srgbClr val="000000"/>
                </a:solidFill>
                <a:effectLst/>
                <a:latin typeface="var(--font-family-body)"/>
              </a:rPr>
              <a:t>much safer</a:t>
            </a:r>
            <a:r>
              <a:rPr lang="en-US" b="0" i="0" dirty="0">
                <a:solidFill>
                  <a:srgbClr val="000000"/>
                </a:solidFill>
                <a:effectLst/>
                <a:latin typeface="var(--font-family-body)"/>
              </a:rPr>
              <a:t> than going without the flu shot and just hoping for the best. </a:t>
            </a:r>
            <a:endParaRPr lang="en-US" b="0" i="0" dirty="0">
              <a:solidFill>
                <a:srgbClr val="000000"/>
              </a:solidFill>
              <a:effectLst/>
              <a:latin typeface="merriweather" panose="00000500000000000000" pitchFamily="2" charset="0"/>
            </a:endParaRPr>
          </a:p>
          <a:p>
            <a:pPr algn="l" fontAlgn="base" latinLnBrk="0"/>
            <a:r>
              <a:rPr lang="en-US" b="1" i="0" dirty="0">
                <a:solidFill>
                  <a:srgbClr val="000000"/>
                </a:solidFill>
                <a:effectLst/>
                <a:latin typeface="var(--font-family-head)"/>
              </a:rPr>
              <a:t>"I don't want flu vaccine's side effects."</a:t>
            </a:r>
            <a:endParaRPr lang="en-US" b="1" i="0" dirty="0">
              <a:solidFill>
                <a:srgbClr val="000000"/>
              </a:solidFill>
              <a:effectLst/>
              <a:latin typeface="merriweather" panose="00000500000000000000" pitchFamily="2" charset="0"/>
            </a:endParaRPr>
          </a:p>
          <a:p>
            <a:pPr algn="l" fontAlgn="base" latinLnBrk="0"/>
            <a:r>
              <a:rPr lang="en-US" b="0" i="0" dirty="0">
                <a:solidFill>
                  <a:srgbClr val="000000"/>
                </a:solidFill>
                <a:effectLst/>
                <a:latin typeface="merriweather" panose="00000500000000000000" pitchFamily="2" charset="0"/>
              </a:rPr>
              <a:t>Interestingly, in a study where people did not know if they got a flu shot or a placebo, among people who got the flu shot there was more </a:t>
            </a:r>
            <a:r>
              <a:rPr lang="en-US" b="1" i="0" dirty="0">
                <a:solidFill>
                  <a:srgbClr val="000000"/>
                </a:solidFill>
                <a:effectLst/>
                <a:latin typeface="var(--font-family-body)"/>
              </a:rPr>
              <a:t>arm soreness and redness</a:t>
            </a:r>
            <a:r>
              <a:rPr lang="en-US" b="0" i="0" dirty="0">
                <a:solidFill>
                  <a:srgbClr val="000000"/>
                </a:solidFill>
                <a:effectLst/>
                <a:latin typeface="merriweather" panose="00000500000000000000" pitchFamily="2" charset="0"/>
              </a:rPr>
              <a:t> at the injection site . There were </a:t>
            </a:r>
            <a:r>
              <a:rPr lang="en-US" b="0" i="0" u="sng" dirty="0">
                <a:solidFill>
                  <a:srgbClr val="000000"/>
                </a:solidFill>
                <a:effectLst/>
                <a:latin typeface="var(--font-family-body)"/>
              </a:rPr>
              <a:t>no differences</a:t>
            </a:r>
            <a:r>
              <a:rPr lang="en-US" b="0" i="0" dirty="0">
                <a:solidFill>
                  <a:srgbClr val="000000"/>
                </a:solidFill>
                <a:effectLst/>
                <a:latin typeface="merriweather" panose="00000500000000000000" pitchFamily="2" charset="0"/>
              </a:rPr>
              <a:t> in terms of body aches, fever, cough, runny nose or sore throat.</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27</a:t>
            </a:fld>
            <a:endParaRPr lang="en-US"/>
          </a:p>
        </p:txBody>
      </p:sp>
    </p:spTree>
    <p:extLst>
      <p:ext uri="{BB962C8B-B14F-4D97-AF65-F5344CB8AC3E}">
        <p14:creationId xmlns:p14="http://schemas.microsoft.com/office/powerpoint/2010/main" val="361756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70C0"/>
                </a:solidFill>
                <a:effectLst/>
              </a:rPr>
              <a:t>Is it worth it if there might be body aches from the vaccine?</a:t>
            </a:r>
          </a:p>
          <a:p>
            <a:pPr lvl="1"/>
            <a:r>
              <a:rPr lang="en-US" b="1" i="0" dirty="0">
                <a:solidFill>
                  <a:srgbClr val="003B68"/>
                </a:solidFill>
                <a:effectLst/>
              </a:rPr>
              <a:t>You may feel achy, but you'll pass antibodies to the baby.</a:t>
            </a:r>
            <a:r>
              <a:rPr lang="en-US" b="1" dirty="0">
                <a:solidFill>
                  <a:srgbClr val="003B68"/>
                </a:solidFill>
              </a:rPr>
              <a:t> </a:t>
            </a:r>
          </a:p>
          <a:p>
            <a:pPr marL="457200" lvl="1" indent="0">
              <a:buNone/>
            </a:pPr>
            <a:endParaRPr lang="en-US" b="1" dirty="0">
              <a:solidFill>
                <a:srgbClr val="003B68"/>
              </a:solidFill>
            </a:endParaRPr>
          </a:p>
          <a:p>
            <a:r>
              <a:rPr lang="en-US" b="1" i="0" dirty="0">
                <a:solidFill>
                  <a:srgbClr val="0070C0"/>
                </a:solidFill>
                <a:effectLst/>
              </a:rPr>
              <a:t>I never get the flu.</a:t>
            </a:r>
          </a:p>
          <a:p>
            <a:pPr lvl="1"/>
            <a:r>
              <a:rPr lang="en-US" b="1" i="0" dirty="0">
                <a:solidFill>
                  <a:srgbClr val="003B68"/>
                </a:solidFill>
                <a:effectLst/>
              </a:rPr>
              <a:t>Your immune system, heart, and lungs are not like they were before your pregnancy. If you get flu </a:t>
            </a:r>
            <a:r>
              <a:rPr lang="en-US" b="1" i="0" u="sng" dirty="0">
                <a:solidFill>
                  <a:srgbClr val="003B68"/>
                </a:solidFill>
                <a:effectLst/>
              </a:rPr>
              <a:t>this year</a:t>
            </a:r>
            <a:r>
              <a:rPr lang="en-US" b="1" i="0" dirty="0">
                <a:solidFill>
                  <a:srgbClr val="003B68"/>
                </a:solidFill>
                <a:effectLst/>
              </a:rPr>
              <a:t> you could need support in the hospital, which is hard on the baby.</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28</a:t>
            </a:fld>
            <a:endParaRPr lang="en-US"/>
          </a:p>
        </p:txBody>
      </p:sp>
    </p:spTree>
    <p:extLst>
      <p:ext uri="{BB962C8B-B14F-4D97-AF65-F5344CB8AC3E}">
        <p14:creationId xmlns:p14="http://schemas.microsoft.com/office/powerpoint/2010/main" val="3027730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70C0"/>
                </a:solidFill>
                <a:effectLst/>
              </a:rPr>
              <a:t>Is it worth it if there might be body aches from the vaccine?</a:t>
            </a:r>
          </a:p>
          <a:p>
            <a:pPr lvl="1"/>
            <a:r>
              <a:rPr lang="en-US" b="1" i="0" dirty="0">
                <a:solidFill>
                  <a:srgbClr val="003B68"/>
                </a:solidFill>
                <a:effectLst/>
              </a:rPr>
              <a:t>You may feel achy, but you'll pass antibodies to the baby.</a:t>
            </a:r>
            <a:r>
              <a:rPr lang="en-US" b="1" dirty="0">
                <a:solidFill>
                  <a:srgbClr val="003B68"/>
                </a:solidFill>
              </a:rPr>
              <a:t> </a:t>
            </a:r>
          </a:p>
          <a:p>
            <a:pPr marL="457200" lvl="1" indent="0">
              <a:buNone/>
            </a:pPr>
            <a:endParaRPr lang="en-US" b="1" dirty="0">
              <a:solidFill>
                <a:srgbClr val="003B68"/>
              </a:solidFill>
            </a:endParaRPr>
          </a:p>
          <a:p>
            <a:r>
              <a:rPr lang="en-US" b="1" i="0" dirty="0">
                <a:solidFill>
                  <a:srgbClr val="0070C0"/>
                </a:solidFill>
                <a:effectLst/>
              </a:rPr>
              <a:t>I never get the flu.</a:t>
            </a:r>
          </a:p>
          <a:p>
            <a:pPr lvl="1"/>
            <a:r>
              <a:rPr lang="en-US" b="1" i="0" dirty="0">
                <a:solidFill>
                  <a:srgbClr val="003B68"/>
                </a:solidFill>
                <a:effectLst/>
              </a:rPr>
              <a:t>Your immune system, heart, and lungs are not like they were before your pregnancy. If you get flu </a:t>
            </a:r>
            <a:r>
              <a:rPr lang="en-US" b="1" i="0" u="sng" dirty="0">
                <a:solidFill>
                  <a:srgbClr val="003B68"/>
                </a:solidFill>
                <a:effectLst/>
              </a:rPr>
              <a:t>this year</a:t>
            </a:r>
            <a:r>
              <a:rPr lang="en-US" b="1" i="0" dirty="0">
                <a:solidFill>
                  <a:srgbClr val="003B68"/>
                </a:solidFill>
                <a:effectLst/>
              </a:rPr>
              <a:t> you could need support in the hospital, which is hard on the baby.</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29</a:t>
            </a:fld>
            <a:endParaRPr lang="en-US"/>
          </a:p>
        </p:txBody>
      </p:sp>
    </p:spTree>
    <p:extLst>
      <p:ext uri="{BB962C8B-B14F-4D97-AF65-F5344CB8AC3E}">
        <p14:creationId xmlns:p14="http://schemas.microsoft.com/office/powerpoint/2010/main" val="3012245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70C0"/>
                </a:solidFill>
                <a:effectLst/>
              </a:rPr>
              <a:t>Is it worth it if there might be body aches from the vaccine?</a:t>
            </a:r>
          </a:p>
          <a:p>
            <a:pPr lvl="1"/>
            <a:r>
              <a:rPr lang="en-US" b="1" i="0" dirty="0">
                <a:solidFill>
                  <a:srgbClr val="003B68"/>
                </a:solidFill>
                <a:effectLst/>
              </a:rPr>
              <a:t>You may feel achy, but you'll pass antibodies to the baby.</a:t>
            </a:r>
            <a:r>
              <a:rPr lang="en-US" b="1" dirty="0">
                <a:solidFill>
                  <a:srgbClr val="003B68"/>
                </a:solidFill>
              </a:rPr>
              <a:t> </a:t>
            </a:r>
          </a:p>
          <a:p>
            <a:pPr marL="457200" lvl="1" indent="0">
              <a:buNone/>
            </a:pPr>
            <a:endParaRPr lang="en-US" b="1" dirty="0">
              <a:solidFill>
                <a:srgbClr val="003B68"/>
              </a:solidFill>
            </a:endParaRPr>
          </a:p>
          <a:p>
            <a:r>
              <a:rPr lang="en-US" b="1" i="0" dirty="0">
                <a:solidFill>
                  <a:srgbClr val="0070C0"/>
                </a:solidFill>
                <a:effectLst/>
              </a:rPr>
              <a:t>I never get the flu.</a:t>
            </a:r>
          </a:p>
          <a:p>
            <a:pPr lvl="1"/>
            <a:r>
              <a:rPr lang="en-US" b="1" i="0" dirty="0">
                <a:solidFill>
                  <a:srgbClr val="003B68"/>
                </a:solidFill>
                <a:effectLst/>
              </a:rPr>
              <a:t>Your immune system, heart, and lungs are not like they were before your pregnancy. If you get flu </a:t>
            </a:r>
            <a:r>
              <a:rPr lang="en-US" b="1" i="0" u="sng" dirty="0">
                <a:solidFill>
                  <a:srgbClr val="003B68"/>
                </a:solidFill>
                <a:effectLst/>
              </a:rPr>
              <a:t>this year</a:t>
            </a:r>
            <a:r>
              <a:rPr lang="en-US" b="1" i="0" dirty="0">
                <a:solidFill>
                  <a:srgbClr val="003B68"/>
                </a:solidFill>
                <a:effectLst/>
              </a:rPr>
              <a:t> you could need support in the hospital, which is hard on the baby.</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30</a:t>
            </a:fld>
            <a:endParaRPr lang="en-US"/>
          </a:p>
        </p:txBody>
      </p:sp>
    </p:spTree>
    <p:extLst>
      <p:ext uri="{BB962C8B-B14F-4D97-AF65-F5344CB8AC3E}">
        <p14:creationId xmlns:p14="http://schemas.microsoft.com/office/powerpoint/2010/main" val="3199251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reading for you</a:t>
            </a:r>
          </a:p>
        </p:txBody>
      </p:sp>
      <p:sp>
        <p:nvSpPr>
          <p:cNvPr id="4" name="Slide Number Placeholder 3"/>
          <p:cNvSpPr>
            <a:spLocks noGrp="1"/>
          </p:cNvSpPr>
          <p:nvPr>
            <p:ph type="sldNum" sz="quarter" idx="5"/>
          </p:nvPr>
        </p:nvSpPr>
        <p:spPr/>
        <p:txBody>
          <a:bodyPr/>
          <a:lstStyle/>
          <a:p>
            <a:fld id="{A8C381D7-3B13-4034-B734-D087811E7B1C}" type="slidenum">
              <a:rPr lang="en-US" smtClean="0"/>
              <a:t>31</a:t>
            </a:fld>
            <a:endParaRPr lang="en-US"/>
          </a:p>
        </p:txBody>
      </p:sp>
    </p:spTree>
    <p:extLst>
      <p:ext uri="{BB962C8B-B14F-4D97-AF65-F5344CB8AC3E}">
        <p14:creationId xmlns:p14="http://schemas.microsoft.com/office/powerpoint/2010/main" val="1549962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US" sz="1200" i="0" dirty="0">
                <a:solidFill>
                  <a:srgbClr val="003B68"/>
                </a:solidFill>
                <a:effectLst/>
              </a:rPr>
              <a:t>Why get Tdap vaccine during pregnancy?</a:t>
            </a:r>
          </a:p>
          <a:p>
            <a:pPr algn="l" fontAlgn="base"/>
            <a:r>
              <a:rPr lang="en-US" sz="1200" i="0" dirty="0">
                <a:solidFill>
                  <a:srgbClr val="003B68"/>
                </a:solidFill>
                <a:effectLst/>
              </a:rPr>
              <a:t>Outbreaks of pertussis (whooping cough) were occurring across the U.S. </a:t>
            </a:r>
          </a:p>
          <a:p>
            <a:pPr algn="l" fontAlgn="base"/>
            <a:r>
              <a:rPr lang="en-US" sz="1200" i="0" dirty="0">
                <a:solidFill>
                  <a:srgbClr val="003B68"/>
                </a:solidFill>
                <a:effectLst/>
              </a:rPr>
              <a:t>Today’s pertussis vaccines are not long-lasting, so we need to focus on protecting infants, the group most at risk of pertussis. Infants can have severe, life-threatening complications with whooping cough.</a:t>
            </a:r>
          </a:p>
          <a:p>
            <a:pPr algn="l" fontAlgn="base"/>
            <a:r>
              <a:rPr lang="en-US" sz="1200" i="0" dirty="0">
                <a:solidFill>
                  <a:srgbClr val="003B68"/>
                </a:solidFill>
                <a:effectLst/>
              </a:rPr>
              <a:t>Why get Tdap vaccine during the 27th through 36th week of each pregnancy?</a:t>
            </a:r>
            <a:br>
              <a:rPr lang="en-US" sz="1200" i="0" dirty="0">
                <a:solidFill>
                  <a:srgbClr val="003B68"/>
                </a:solidFill>
                <a:effectLst/>
              </a:rPr>
            </a:br>
            <a:r>
              <a:rPr lang="en-US" sz="1200" i="0" dirty="0">
                <a:solidFill>
                  <a:srgbClr val="003B68"/>
                </a:solidFill>
                <a:effectLst/>
              </a:rPr>
              <a:t>(best during the earlier part of this time period)</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33</a:t>
            </a:fld>
            <a:endParaRPr lang="en-US"/>
          </a:p>
        </p:txBody>
      </p:sp>
    </p:spTree>
    <p:extLst>
      <p:ext uri="{BB962C8B-B14F-4D97-AF65-F5344CB8AC3E}">
        <p14:creationId xmlns:p14="http://schemas.microsoft.com/office/powerpoint/2010/main" val="2752554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Each year since 2010, CDC has received </a:t>
            </a:r>
            <a:r>
              <a:rPr lang="en-US" b="1" i="0" dirty="0">
                <a:solidFill>
                  <a:srgbClr val="000000"/>
                </a:solidFill>
                <a:effectLst/>
                <a:latin typeface="var(--font-family-body)"/>
              </a:rPr>
              <a:t>10,000 to 50,000 case reports</a:t>
            </a:r>
            <a:r>
              <a:rPr lang="en-US" b="0" i="0" dirty="0">
                <a:solidFill>
                  <a:srgbClr val="000000"/>
                </a:solidFill>
                <a:effectLst/>
                <a:latin typeface="var(--font-family-body)"/>
              </a:rPr>
              <a:t> of pertussis and </a:t>
            </a:r>
            <a:r>
              <a:rPr lang="en-US" b="1" i="0" dirty="0">
                <a:solidFill>
                  <a:srgbClr val="000000"/>
                </a:solidFill>
                <a:effectLst/>
                <a:latin typeface="var(--font-family-body)"/>
              </a:rPr>
              <a:t>every state</a:t>
            </a:r>
            <a:r>
              <a:rPr lang="en-US" b="0" i="0" dirty="0">
                <a:solidFill>
                  <a:srgbClr val="000000"/>
                </a:solidFill>
                <a:effectLst/>
                <a:latin typeface="var(--font-family-body)"/>
              </a:rPr>
              <a:t> has reported cases. </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In 2012, there were 48,277 reported cases of pertussis; 2,269 of those cases were in infants younger than 3 months and 15 of those infants died.</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34</a:t>
            </a:fld>
            <a:endParaRPr lang="en-US"/>
          </a:p>
        </p:txBody>
      </p:sp>
    </p:spTree>
    <p:extLst>
      <p:ext uri="{BB962C8B-B14F-4D97-AF65-F5344CB8AC3E}">
        <p14:creationId xmlns:p14="http://schemas.microsoft.com/office/powerpoint/2010/main" val="1067240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In infants &lt;1 year of age who get pertussis, about </a:t>
            </a:r>
            <a:r>
              <a:rPr lang="en-US" b="1" i="0" dirty="0">
                <a:solidFill>
                  <a:srgbClr val="000000"/>
                </a:solidFill>
                <a:effectLst/>
                <a:latin typeface="var(--font-family-body)"/>
              </a:rPr>
              <a:t>half need hospital care</a:t>
            </a:r>
            <a:r>
              <a:rPr lang="en-US" b="0" i="0" dirty="0">
                <a:solidFill>
                  <a:srgbClr val="000000"/>
                </a:solidFill>
                <a:effectLst/>
                <a:latin typeface="var(--font-family-body)"/>
              </a:rPr>
              <a:t>. The younger the infant, the more likely they will need hospital care.</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Of those infants hospitalized with pertussis, about </a:t>
            </a: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0" i="0" dirty="0">
                <a:solidFill>
                  <a:srgbClr val="000000"/>
                </a:solidFill>
                <a:effectLst/>
                <a:latin typeface="var(--font-family-body)"/>
              </a:rPr>
              <a:t>61% will have </a:t>
            </a:r>
            <a:r>
              <a:rPr lang="en-US" b="1" i="0" dirty="0">
                <a:solidFill>
                  <a:srgbClr val="000000"/>
                </a:solidFill>
                <a:effectLst/>
                <a:latin typeface="var(--font-family-body)"/>
              </a:rPr>
              <a:t>episodes when the baby stops breathing</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23% will develop </a:t>
            </a:r>
            <a:r>
              <a:rPr lang="en-US" b="1" i="0" dirty="0">
                <a:solidFill>
                  <a:srgbClr val="000000"/>
                </a:solidFill>
                <a:effectLst/>
                <a:latin typeface="var(--font-family-body)"/>
              </a:rPr>
              <a:t>pneumonia</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1% will </a:t>
            </a:r>
            <a:r>
              <a:rPr lang="en-US" b="1" i="0" dirty="0">
                <a:solidFill>
                  <a:srgbClr val="000000"/>
                </a:solidFill>
                <a:effectLst/>
                <a:latin typeface="var(--font-family-body)"/>
              </a:rPr>
              <a:t>die</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In recent years, up to 20 infants have died from pertussis each year in the US. </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Most pertussis deaths are infants who are too young to be protected by the childhood pertussis vaccine (DTaP).</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35</a:t>
            </a:fld>
            <a:endParaRPr lang="en-US"/>
          </a:p>
        </p:txBody>
      </p:sp>
    </p:spTree>
    <p:extLst>
      <p:ext uri="{BB962C8B-B14F-4D97-AF65-F5344CB8AC3E}">
        <p14:creationId xmlns:p14="http://schemas.microsoft.com/office/powerpoint/2010/main" val="3323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Pregnant women – and all adolescents and adults -- can also have complications from pertussis. Usually the disease is less serious in this age group, especially in those who had the vaccine series as a child, but it can happen.</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The pertussis cough can last for 3 months. Adults can cough so hard it causes</a:t>
            </a: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0" i="0" dirty="0">
                <a:solidFill>
                  <a:srgbClr val="000000"/>
                </a:solidFill>
                <a:effectLst/>
                <a:latin typeface="var(--font-family-body)"/>
              </a:rPr>
              <a:t>Urinary incontinence (wet yourself) (28%)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Fainting (6%)</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Broken rib (4%)</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36</a:t>
            </a:fld>
            <a:endParaRPr lang="en-US"/>
          </a:p>
        </p:txBody>
      </p:sp>
    </p:spTree>
    <p:extLst>
      <p:ext uri="{BB962C8B-B14F-4D97-AF65-F5344CB8AC3E}">
        <p14:creationId xmlns:p14="http://schemas.microsoft.com/office/powerpoint/2010/main" val="2325465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var(--font-family-body)"/>
              </a:rPr>
              <a:t>"</a:t>
            </a:r>
            <a:r>
              <a:rPr lang="en-US" b="0" i="1">
                <a:solidFill>
                  <a:srgbClr val="000000"/>
                </a:solidFill>
                <a:effectLst/>
                <a:latin typeface="var(--font-family-body)"/>
              </a:rPr>
              <a:t>The embryo or fetus might be affected adversely by influenza in the mother during pregnancy, especially when the mother is severely ill</a:t>
            </a:r>
            <a:r>
              <a:rPr lang="en-US" b="0" i="0">
                <a:solidFill>
                  <a:srgbClr val="000000"/>
                </a:solidFill>
                <a:effectLst/>
                <a:latin typeface="var(--font-family-body)"/>
              </a:rPr>
              <a:t>." </a:t>
            </a: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From the </a:t>
            </a:r>
            <a:r>
              <a:rPr lang="en-US" b="0" i="1">
                <a:solidFill>
                  <a:srgbClr val="000000"/>
                </a:solidFill>
                <a:effectLst/>
                <a:latin typeface="var(--font-family-body)"/>
                <a:hlinkClick r:id="rId3"/>
              </a:rPr>
              <a:t>Am Journal of Obstetrics &amp; Gynecology</a:t>
            </a:r>
            <a:r>
              <a:rPr lang="en-US" b="0" i="0">
                <a:solidFill>
                  <a:srgbClr val="000000"/>
                </a:solidFill>
                <a:effectLst/>
                <a:latin typeface="var(--font-family-body)"/>
                <a:hlinkClick r:id="rId3"/>
              </a:rPr>
              <a:t>(opens in a new tab)</a:t>
            </a:r>
            <a:endParaRPr lang="en-US" b="0" i="0">
              <a:solidFill>
                <a:srgbClr val="000000"/>
              </a:solidFill>
              <a:effectLst/>
              <a:latin typeface="Lato" panose="020F0502020204030203" pitchFamily="34" charset="0"/>
            </a:endParaRPr>
          </a:p>
          <a:p>
            <a:pPr algn="l" fontAlgn="base"/>
            <a:br>
              <a:rPr lang="en-US" b="0" i="0">
                <a:solidFill>
                  <a:srgbClr val="000000"/>
                </a:solidFill>
                <a:effectLst/>
                <a:latin typeface="var(--font-family-body)"/>
              </a:rPr>
            </a:b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In a study published in the Lancet Infectious Diseases, </a:t>
            </a:r>
            <a:r>
              <a:rPr lang="en-US" b="1" i="0">
                <a:solidFill>
                  <a:srgbClr val="3CA95C"/>
                </a:solidFill>
                <a:effectLst/>
                <a:latin typeface="var(--font-family-body)"/>
              </a:rPr>
              <a:t>prenatal flu infection</a:t>
            </a:r>
            <a:r>
              <a:rPr lang="en-US" b="0" i="0">
                <a:solidFill>
                  <a:srgbClr val="000000"/>
                </a:solidFill>
                <a:effectLst/>
                <a:latin typeface="var(--font-family-body)"/>
              </a:rPr>
              <a:t> was significantly associated with </a:t>
            </a:r>
            <a:r>
              <a:rPr lang="en-US" b="1" i="0">
                <a:solidFill>
                  <a:srgbClr val="000000"/>
                </a:solidFill>
                <a:effectLst/>
                <a:latin typeface="var(--font-family-body)"/>
              </a:rPr>
              <a:t>late pregnancy loss</a:t>
            </a:r>
            <a:r>
              <a:rPr lang="en-US" b="0" i="0">
                <a:solidFill>
                  <a:srgbClr val="000000"/>
                </a:solidFill>
                <a:effectLst/>
                <a:latin typeface="var(--font-family-body)"/>
              </a:rPr>
              <a:t> and </a:t>
            </a:r>
            <a:r>
              <a:rPr lang="en-US" b="1" i="0">
                <a:solidFill>
                  <a:srgbClr val="000000"/>
                </a:solidFill>
                <a:effectLst/>
                <a:latin typeface="var(--font-family-body)"/>
              </a:rPr>
              <a:t>reduction in mean birthweight</a:t>
            </a:r>
            <a:r>
              <a:rPr lang="en-US" b="0" i="0">
                <a:solidFill>
                  <a:srgbClr val="000000"/>
                </a:solidFill>
                <a:effectLst/>
                <a:latin typeface="var(--font-family-body)"/>
              </a:rPr>
              <a:t> of term, singleton infants.</a:t>
            </a:r>
            <a:endParaRPr lang="en-US" b="0" i="0">
              <a:solidFill>
                <a:srgbClr val="000000"/>
              </a:solidFill>
              <a:effectLst/>
              <a:latin typeface="Lato" panose="020F0502020204030203" pitchFamily="34" charset="0"/>
            </a:endParaRPr>
          </a:p>
          <a:p>
            <a:pPr algn="l" fontAlgn="base"/>
            <a:r>
              <a:rPr lang="en-US" b="0" i="1">
                <a:solidFill>
                  <a:srgbClr val="000000"/>
                </a:solidFill>
                <a:effectLst/>
                <a:latin typeface="var(--font-family-body)"/>
                <a:hlinkClick r:id="rId4"/>
              </a:rPr>
              <a:t>Source</a:t>
            </a:r>
            <a:r>
              <a:rPr lang="en-US" b="0" i="0">
                <a:solidFill>
                  <a:srgbClr val="000000"/>
                </a:solidFill>
                <a:effectLst/>
                <a:latin typeface="var(--font-family-body)"/>
                <a:hlinkClick r:id="rId4"/>
              </a:rPr>
              <a:t>(opens in a new tab)</a:t>
            </a:r>
            <a:endParaRPr lang="en-US" b="0" i="0">
              <a:solidFill>
                <a:srgbClr val="000000"/>
              </a:solidFill>
              <a:effectLst/>
              <a:latin typeface="Lato" panose="020F0502020204030203" pitchFamily="34" charset="0"/>
            </a:endParaRPr>
          </a:p>
          <a:p>
            <a:pPr algn="l" fontAlgn="base"/>
            <a:br>
              <a:rPr lang="en-US" b="0" i="0">
                <a:solidFill>
                  <a:srgbClr val="000000"/>
                </a:solidFill>
                <a:effectLst/>
                <a:latin typeface="var(--font-family-body)"/>
              </a:rPr>
            </a:b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If a pregnant woman in any trimester is </a:t>
            </a:r>
            <a:r>
              <a:rPr lang="en-US" b="1" i="0">
                <a:solidFill>
                  <a:srgbClr val="3CA95C"/>
                </a:solidFill>
                <a:effectLst/>
                <a:latin typeface="var(--font-family-body)"/>
              </a:rPr>
              <a:t>hospitalized for flu</a:t>
            </a:r>
            <a:r>
              <a:rPr lang="en-US" b="1" i="0">
                <a:solidFill>
                  <a:srgbClr val="000000"/>
                </a:solidFill>
                <a:effectLst/>
                <a:latin typeface="var(--font-family-body)"/>
              </a:rPr>
              <a:t> </a:t>
            </a:r>
            <a:r>
              <a:rPr lang="en-US" b="0" i="0">
                <a:solidFill>
                  <a:srgbClr val="000000"/>
                </a:solidFill>
                <a:effectLst/>
                <a:latin typeface="var(--font-family-body)"/>
              </a:rPr>
              <a:t>during influenza season (a proxy for influenza illness) it can harm her fetus. Her infant is more likely to be born </a:t>
            </a:r>
            <a:r>
              <a:rPr lang="en-US" b="1" i="0">
                <a:solidFill>
                  <a:srgbClr val="000000"/>
                </a:solidFill>
                <a:effectLst/>
                <a:latin typeface="var(--font-family-body)"/>
              </a:rPr>
              <a:t>small for gestational age</a:t>
            </a:r>
            <a:r>
              <a:rPr lang="en-US" b="0" i="0">
                <a:solidFill>
                  <a:srgbClr val="000000"/>
                </a:solidFill>
                <a:effectLst/>
                <a:latin typeface="var(--font-family-body)"/>
              </a:rPr>
              <a:t> and to have </a:t>
            </a:r>
            <a:r>
              <a:rPr lang="en-US" b="1" i="0">
                <a:solidFill>
                  <a:srgbClr val="000000"/>
                </a:solidFill>
                <a:effectLst/>
                <a:latin typeface="var(--font-family-body)"/>
              </a:rPr>
              <a:t>lower mean birthweight</a:t>
            </a:r>
            <a:r>
              <a:rPr lang="en-US" b="0" i="0">
                <a:solidFill>
                  <a:srgbClr val="000000"/>
                </a:solidFill>
                <a:effectLst/>
                <a:latin typeface="var(--font-family-body)"/>
              </a:rPr>
              <a:t> than infants born to women who did not need hospitalization.</a:t>
            </a:r>
            <a:endParaRPr lang="en-US" b="0" i="0">
              <a:solidFill>
                <a:srgbClr val="000000"/>
              </a:solidFill>
              <a:effectLst/>
              <a:latin typeface="Lato" panose="020F0502020204030203" pitchFamily="34" charset="0"/>
            </a:endParaRPr>
          </a:p>
          <a:p>
            <a:pPr algn="l" fontAlgn="base"/>
            <a:r>
              <a:rPr lang="en-US" b="0" i="1">
                <a:solidFill>
                  <a:srgbClr val="000000"/>
                </a:solidFill>
                <a:effectLst/>
                <a:latin typeface="var(--font-family-body)"/>
                <a:hlinkClick r:id="rId5"/>
              </a:rPr>
              <a:t>Source</a:t>
            </a:r>
            <a:r>
              <a:rPr lang="en-US" b="0" i="0">
                <a:solidFill>
                  <a:srgbClr val="000000"/>
                </a:solidFill>
                <a:effectLst/>
                <a:latin typeface="var(--font-family-body)"/>
                <a:hlinkClick r:id="rId5"/>
              </a:rPr>
              <a:t>(opens in a new tab)</a:t>
            </a:r>
            <a:endParaRPr lang="en-US" b="0" i="0">
              <a:solidFill>
                <a:srgbClr val="000000"/>
              </a:solidFill>
              <a:effectLst/>
              <a:latin typeface="Lato" panose="020F0502020204030203" pitchFamily="34" charset="0"/>
            </a:endParaRPr>
          </a:p>
          <a:p>
            <a:pPr algn="l" fontAlgn="base"/>
            <a:br>
              <a:rPr lang="en-US" b="0" i="0">
                <a:solidFill>
                  <a:srgbClr val="000000"/>
                </a:solidFill>
                <a:effectLst/>
                <a:latin typeface="var(--font-family-body)"/>
              </a:rPr>
            </a:b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In a very large Norwegian study, </a:t>
            </a:r>
            <a:r>
              <a:rPr lang="en-US" b="1" i="0">
                <a:solidFill>
                  <a:srgbClr val="3CA95C"/>
                </a:solidFill>
                <a:effectLst/>
                <a:latin typeface="var(--font-family-body)"/>
              </a:rPr>
              <a:t>pandemic flu infection during pregnancy</a:t>
            </a:r>
            <a:r>
              <a:rPr lang="en-US" b="0" i="0">
                <a:solidFill>
                  <a:srgbClr val="000000"/>
                </a:solidFill>
                <a:effectLst/>
                <a:latin typeface="var(--font-family-body)"/>
              </a:rPr>
              <a:t> was associated with an increased risk of </a:t>
            </a:r>
            <a:r>
              <a:rPr lang="en-US" b="1" i="0">
                <a:solidFill>
                  <a:srgbClr val="000000"/>
                </a:solidFill>
                <a:effectLst/>
                <a:latin typeface="var(--font-family-body)"/>
              </a:rPr>
              <a:t>fetal death. </a:t>
            </a:r>
            <a:r>
              <a:rPr lang="en-US" b="0" i="0">
                <a:solidFill>
                  <a:srgbClr val="000000"/>
                </a:solidFill>
                <a:effectLst/>
                <a:latin typeface="var(--font-family-body)"/>
              </a:rPr>
              <a:t>Vaccination during pregnancy reduced the risk of an influenza diagnosis. </a:t>
            </a:r>
            <a:endParaRPr lang="en-US" b="0" i="0">
              <a:solidFill>
                <a:srgbClr val="000000"/>
              </a:solidFill>
              <a:effectLst/>
              <a:latin typeface="Lato" panose="020F0502020204030203" pitchFamily="34" charset="0"/>
            </a:endParaRPr>
          </a:p>
          <a:p>
            <a:pPr algn="l" fontAlgn="base"/>
            <a:r>
              <a:rPr lang="en-US" b="0" i="1">
                <a:solidFill>
                  <a:srgbClr val="000000"/>
                </a:solidFill>
                <a:effectLst/>
                <a:latin typeface="var(--font-family-body)"/>
                <a:hlinkClick r:id="rId6"/>
              </a:rPr>
              <a:t>Source</a:t>
            </a:r>
            <a:endParaRPr lang="en-US" b="0" i="0">
              <a:solidFill>
                <a:srgbClr val="000000"/>
              </a:solidFill>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5</a:t>
            </a:fld>
            <a:endParaRPr lang="en-US"/>
          </a:p>
        </p:txBody>
      </p:sp>
    </p:spTree>
    <p:extLst>
      <p:ext uri="{BB962C8B-B14F-4D97-AF65-F5344CB8AC3E}">
        <p14:creationId xmlns:p14="http://schemas.microsoft.com/office/powerpoint/2010/main" val="579901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0" i="0" dirty="0">
                <a:solidFill>
                  <a:srgbClr val="003B68"/>
                </a:solidFill>
                <a:effectLst/>
              </a:rPr>
              <a:t>There are no pertussis vaccines for newborns. We must take other steps to prevent pertussis in a young infant.</a:t>
            </a:r>
          </a:p>
          <a:p>
            <a:pPr lvl="1" fontAlgn="base">
              <a:buFont typeface="Arial" panose="020B0604020202020204" pitchFamily="34" charset="0"/>
              <a:buChar char="•"/>
            </a:pPr>
            <a:r>
              <a:rPr lang="en-US" sz="2000" b="0" i="0" dirty="0">
                <a:solidFill>
                  <a:srgbClr val="003B68"/>
                </a:solidFill>
                <a:effectLst/>
              </a:rPr>
              <a:t>Mothers get Tdap vaccine during pregnancy.</a:t>
            </a:r>
          </a:p>
          <a:p>
            <a:pPr lvl="1" fontAlgn="base">
              <a:buFont typeface="Arial" panose="020B0604020202020204" pitchFamily="34" charset="0"/>
              <a:buChar char="•"/>
            </a:pPr>
            <a:r>
              <a:rPr lang="en-US" sz="2000" b="0" i="0" dirty="0">
                <a:solidFill>
                  <a:srgbClr val="003B68"/>
                </a:solidFill>
                <a:effectLst/>
              </a:rPr>
              <a:t>Make sure father, grandparents, day care workers, and others around the infant are up to date with Tdap vaccine.</a:t>
            </a:r>
          </a:p>
          <a:p>
            <a:pPr lvl="1" fontAlgn="base">
              <a:buFont typeface="Arial" panose="020B0604020202020204" pitchFamily="34" charset="0"/>
              <a:buChar char="•"/>
            </a:pPr>
            <a:r>
              <a:rPr lang="en-US" sz="2000" b="0" i="0" dirty="0">
                <a:solidFill>
                  <a:srgbClr val="003B68"/>
                </a:solidFill>
                <a:effectLst/>
              </a:rPr>
              <a:t>Give the baby DTaP series starting at 2 months of age.</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37</a:t>
            </a:fld>
            <a:endParaRPr lang="en-US"/>
          </a:p>
        </p:txBody>
      </p:sp>
    </p:spTree>
    <p:extLst>
      <p:ext uri="{BB962C8B-B14F-4D97-AF65-F5344CB8AC3E}">
        <p14:creationId xmlns:p14="http://schemas.microsoft.com/office/powerpoint/2010/main" val="2954289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Mother's pertussis antibodies go from vaccinated mother to fetus through the placenta. This gives the newborn some protection against pertussis. </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The infant develops immunity </a:t>
            </a:r>
            <a:r>
              <a:rPr lang="en-US" b="0" i="0" u="sng" dirty="0">
                <a:solidFill>
                  <a:srgbClr val="000000"/>
                </a:solidFill>
                <a:effectLst/>
                <a:latin typeface="var(--font-family-body)"/>
              </a:rPr>
              <a:t>before</a:t>
            </a:r>
            <a:r>
              <a:rPr lang="en-US" b="0" i="0" dirty="0">
                <a:solidFill>
                  <a:srgbClr val="000000"/>
                </a:solidFill>
                <a:effectLst/>
                <a:latin typeface="var(--font-family-body)"/>
              </a:rPr>
              <a:t> they are able to start the primary DTaP series at 2 months of age. </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var(--font-family-body)"/>
              </a:rPr>
              <a:t>Vaccination of the mother AFTER delivery does NOT provide this direct protection for the infant.</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38</a:t>
            </a:fld>
            <a:endParaRPr lang="en-US"/>
          </a:p>
        </p:txBody>
      </p:sp>
    </p:spTree>
    <p:extLst>
      <p:ext uri="{BB962C8B-B14F-4D97-AF65-F5344CB8AC3E}">
        <p14:creationId xmlns:p14="http://schemas.microsoft.com/office/powerpoint/2010/main" val="2683407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Watch the video from the</a:t>
            </a:r>
            <a:r>
              <a:rPr lang="en-US" b="1" i="0" dirty="0">
                <a:solidFill>
                  <a:srgbClr val="000000"/>
                </a:solidFill>
                <a:effectLst/>
                <a:latin typeface="var(--font-family-body)"/>
              </a:rPr>
              <a:t> Association of Women's Health, Obstetric and Neonatal Nurses (AWHONN). </a:t>
            </a:r>
            <a:br>
              <a:rPr lang="en-US" dirty="0"/>
            </a:br>
            <a:r>
              <a:rPr lang="en-US" b="0" i="0" dirty="0">
                <a:solidFill>
                  <a:srgbClr val="000000"/>
                </a:solidFill>
                <a:effectLst/>
                <a:latin typeface="Lato" panose="020F0502020204030203" pitchFamily="34" charset="0"/>
              </a:rPr>
              <a:t>This reviews why pregnant women should get the vaccine every pregnancy between 27-38 weeks gestation.</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40</a:t>
            </a:fld>
            <a:endParaRPr lang="en-US"/>
          </a:p>
        </p:txBody>
      </p:sp>
    </p:spTree>
    <p:extLst>
      <p:ext uri="{BB962C8B-B14F-4D97-AF65-F5344CB8AC3E}">
        <p14:creationId xmlns:p14="http://schemas.microsoft.com/office/powerpoint/2010/main" val="1001352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US" b="1" i="0" dirty="0">
                <a:solidFill>
                  <a:srgbClr val="000000"/>
                </a:solidFill>
                <a:effectLst/>
                <a:latin typeface="var(--font-family-head)"/>
              </a:rPr>
              <a:t>When is the best time for me to get Tdap vaccine?</a:t>
            </a:r>
            <a:endParaRPr lang="en-US" b="1" i="0" dirty="0">
              <a:solidFill>
                <a:srgbClr val="000000"/>
              </a:solidFill>
              <a:effectLst/>
              <a:latin typeface="merriweather" panose="00000500000000000000" pitchFamily="2" charset="0"/>
            </a:endParaRPr>
          </a:p>
          <a:p>
            <a:pPr algn="l" fontAlgn="base" latinLnBrk="0">
              <a:buFont typeface="Arial" panose="020B0604020202020204" pitchFamily="34" charset="0"/>
              <a:buChar char="•"/>
            </a:pPr>
            <a:r>
              <a:rPr lang="en-US" b="0" i="0" dirty="0">
                <a:solidFill>
                  <a:srgbClr val="000000"/>
                </a:solidFill>
                <a:effectLst/>
                <a:latin typeface="var(--font-family-body)"/>
              </a:rPr>
              <a:t>The most antibody gets to the infant if Tdap vaccine is given between </a:t>
            </a:r>
            <a:r>
              <a:rPr lang="en-US" b="1" i="0" dirty="0">
                <a:solidFill>
                  <a:srgbClr val="3CA95C"/>
                </a:solidFill>
                <a:effectLst/>
                <a:latin typeface="var(--font-family-body)"/>
              </a:rPr>
              <a:t>27 and 36 weeks of gestation</a:t>
            </a:r>
            <a:r>
              <a:rPr lang="en-US" b="0" i="0" dirty="0">
                <a:solidFill>
                  <a:srgbClr val="000000"/>
                </a:solidFill>
                <a:effectLst/>
                <a:latin typeface="var(--font-family-body)"/>
              </a:rPr>
              <a:t>, but Tdap may be given at any time during pregnancy. </a:t>
            </a:r>
          </a:p>
          <a:p>
            <a:pPr algn="l" fontAlgn="base" latinLnBrk="0">
              <a:buFont typeface="Arial" panose="020B0604020202020204" pitchFamily="34" charset="0"/>
              <a:buChar char="•"/>
            </a:pPr>
            <a:r>
              <a:rPr lang="en-US" b="0" i="0" dirty="0">
                <a:solidFill>
                  <a:srgbClr val="000000"/>
                </a:solidFill>
                <a:effectLst/>
                <a:latin typeface="var(--font-family-body)"/>
              </a:rPr>
              <a:t>Many offices give Tdap vaccine at the same visit they do</a:t>
            </a:r>
            <a:r>
              <a:rPr lang="en-US" b="1" i="0" dirty="0">
                <a:solidFill>
                  <a:srgbClr val="3CA95C"/>
                </a:solidFill>
                <a:effectLst/>
                <a:latin typeface="var(--font-family-body)"/>
              </a:rPr>
              <a:t> </a:t>
            </a:r>
            <a:r>
              <a:rPr lang="en-US" b="0" i="0" dirty="0">
                <a:solidFill>
                  <a:srgbClr val="000000"/>
                </a:solidFill>
                <a:effectLst/>
                <a:latin typeface="var(--font-family-body)"/>
              </a:rPr>
              <a:t>the </a:t>
            </a:r>
            <a:r>
              <a:rPr lang="en-US" b="1" i="0" dirty="0">
                <a:solidFill>
                  <a:srgbClr val="3CA95C"/>
                </a:solidFill>
                <a:effectLst/>
                <a:latin typeface="var(--font-family-body)"/>
              </a:rPr>
              <a:t>test for gestational diabetes</a:t>
            </a:r>
            <a:r>
              <a:rPr lang="en-US" b="0" i="0" dirty="0">
                <a:solidFill>
                  <a:srgbClr val="000000"/>
                </a:solidFill>
                <a:effectLst/>
                <a:latin typeface="var(--font-family-body)"/>
              </a:rPr>
              <a:t>.</a:t>
            </a:r>
          </a:p>
          <a:p>
            <a:pPr algn="l" fontAlgn="base" latinLnBrk="0">
              <a:buFont typeface="Arial" panose="020B0604020202020204" pitchFamily="34" charset="0"/>
              <a:buChar char="•"/>
            </a:pPr>
            <a:r>
              <a:rPr lang="en-US" b="1" i="0" dirty="0">
                <a:solidFill>
                  <a:srgbClr val="D3473C"/>
                </a:solidFill>
                <a:effectLst/>
                <a:latin typeface="var(--font-family-body)"/>
              </a:rPr>
              <a:t>If you think you have not gotten by then, ask about it.</a:t>
            </a:r>
            <a:br>
              <a:rPr lang="en-US" b="0" i="0" dirty="0">
                <a:solidFill>
                  <a:srgbClr val="000000"/>
                </a:solidFill>
                <a:effectLst/>
                <a:latin typeface="var(--font-family-body)"/>
              </a:rPr>
            </a:br>
            <a:br>
              <a:rPr lang="en-US" b="0" i="0" dirty="0">
                <a:solidFill>
                  <a:srgbClr val="000000"/>
                </a:solidFill>
                <a:effectLst/>
                <a:latin typeface="var(--font-family-body)"/>
              </a:rPr>
            </a:br>
            <a:r>
              <a:rPr lang="en-US" b="1" i="0" dirty="0">
                <a:solidFill>
                  <a:srgbClr val="000000"/>
                </a:solidFill>
                <a:effectLst/>
                <a:latin typeface="var(--font-family-head)"/>
              </a:rPr>
              <a:t>Is Tdap safe during pregnancy?</a:t>
            </a:r>
            <a:endParaRPr lang="en-US" b="1" i="0" dirty="0">
              <a:solidFill>
                <a:srgbClr val="000000"/>
              </a:solidFill>
              <a:effectLst/>
              <a:latin typeface="merriweather" panose="00000500000000000000" pitchFamily="2" charset="0"/>
            </a:endParaRPr>
          </a:p>
          <a:p>
            <a:pPr algn="l" fontAlgn="base" latinLnBrk="0"/>
            <a:r>
              <a:rPr lang="en-US" b="0" i="0" dirty="0">
                <a:solidFill>
                  <a:srgbClr val="000000"/>
                </a:solidFill>
                <a:effectLst/>
                <a:latin typeface="merriweather" panose="00000500000000000000" pitchFamily="2" charset="0"/>
              </a:rPr>
              <a:t>Yes! This has been tracked and there are no extra side effects for the woman or her unborn baby when Tdap vaccine is given during pregnancy.</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41</a:t>
            </a:fld>
            <a:endParaRPr lang="en-US"/>
          </a:p>
        </p:txBody>
      </p:sp>
    </p:spTree>
    <p:extLst>
      <p:ext uri="{BB962C8B-B14F-4D97-AF65-F5344CB8AC3E}">
        <p14:creationId xmlns:p14="http://schemas.microsoft.com/office/powerpoint/2010/main" val="2141522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3B68"/>
                </a:solidFill>
                <a:effectLst/>
              </a:rPr>
              <a:t>Even if you don't usually take vaccines, during pregnancy is the time to do this because your body is different now. Most importantly, getting flu vaccine and Tdap during pregnancy can give your baby early protection against serious illnesses.</a:t>
            </a:r>
            <a:endParaRPr lang="en-US" sz="1200" dirty="0">
              <a:solidFill>
                <a:srgbClr val="003B68"/>
              </a:solidFill>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44</a:t>
            </a:fld>
            <a:endParaRPr lang="en-US"/>
          </a:p>
        </p:txBody>
      </p:sp>
    </p:spTree>
    <p:extLst>
      <p:ext uri="{BB962C8B-B14F-4D97-AF65-F5344CB8AC3E}">
        <p14:creationId xmlns:p14="http://schemas.microsoft.com/office/powerpoint/2010/main" val="3597168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3B68"/>
                </a:solidFill>
                <a:effectLst/>
              </a:rPr>
              <a:t>Flu and whooping cough are very dangerous for young babies and can even be deadly. Also, even healthy women can end up in the hospital if they catch the flu.</a:t>
            </a:r>
            <a:endParaRPr lang="en-US" sz="1200" dirty="0">
              <a:solidFill>
                <a:srgbClr val="003B68"/>
              </a:solidFill>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45</a:t>
            </a:fld>
            <a:endParaRPr lang="en-US"/>
          </a:p>
        </p:txBody>
      </p:sp>
    </p:spTree>
    <p:extLst>
      <p:ext uri="{BB962C8B-B14F-4D97-AF65-F5344CB8AC3E}">
        <p14:creationId xmlns:p14="http://schemas.microsoft.com/office/powerpoint/2010/main" val="3208271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000000"/>
                </a:solidFill>
                <a:effectLst/>
              </a:rPr>
              <a:t>Most side effects from vaccines against flu and pertussis are mild and last a day or two. It’s mostly just redness, swelling, and tenderness where you got the shot. You may feel tired or achy, which shows the vaccine is stirring up your immune system as it should. </a:t>
            </a:r>
            <a:endParaRPr lang="en-US" dirty="0"/>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46</a:t>
            </a:fld>
            <a:endParaRPr lang="en-US"/>
          </a:p>
        </p:txBody>
      </p:sp>
    </p:spTree>
    <p:extLst>
      <p:ext uri="{BB962C8B-B14F-4D97-AF65-F5344CB8AC3E}">
        <p14:creationId xmlns:p14="http://schemas.microsoft.com/office/powerpoint/2010/main" val="1716921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b="1" i="0" dirty="0">
                <a:solidFill>
                  <a:srgbClr val="000000"/>
                </a:solidFill>
                <a:effectLst/>
              </a:rPr>
              <a:t>The vaccines you get during pregnancy will help protect you and your baby during their early months of life, when babies can’t yet get their own vaccines. </a:t>
            </a:r>
            <a:endParaRPr lang="en-US" sz="1200" b="0" i="0" dirty="0">
              <a:solidFill>
                <a:srgbClr val="000000"/>
              </a:solidFill>
              <a:effectLst/>
            </a:endParaRPr>
          </a:p>
          <a:p>
            <a:pPr algn="l" fontAlgn="base"/>
            <a:r>
              <a:rPr lang="en-US" sz="1200" b="1" i="0" dirty="0">
                <a:solidFill>
                  <a:srgbClr val="000000"/>
                </a:solidFill>
                <a:effectLst/>
              </a:rPr>
              <a:t>After vaccination it takes about 14 days for antibody levels to rise, so </a:t>
            </a:r>
            <a:r>
              <a:rPr lang="en-US" sz="1200" b="1" i="0" u="sng" dirty="0">
                <a:solidFill>
                  <a:srgbClr val="000000"/>
                </a:solidFill>
                <a:effectLst/>
              </a:rPr>
              <a:t>don't wait</a:t>
            </a:r>
            <a:r>
              <a:rPr lang="en-US" sz="1200" b="1" i="0" dirty="0">
                <a:solidFill>
                  <a:srgbClr val="000000"/>
                </a:solidFill>
                <a:effectLst/>
              </a:rPr>
              <a:t> for the last minute before delivery to get protection for the baby!</a:t>
            </a:r>
            <a:endParaRPr lang="en-US" sz="1200" b="0" i="0" dirty="0">
              <a:solidFill>
                <a:srgbClr val="000000"/>
              </a:solidFill>
              <a:effectLst/>
            </a:endParaRPr>
          </a:p>
          <a:p>
            <a:pPr algn="l" fontAlgn="base"/>
            <a:r>
              <a:rPr lang="en-US" sz="1200" b="1" i="0" dirty="0">
                <a:solidFill>
                  <a:srgbClr val="000000"/>
                </a:solidFill>
                <a:effectLst/>
              </a:rPr>
              <a:t>Later, babies will get their own vaccines to protect them when your antibodies leave them. </a:t>
            </a:r>
            <a:br>
              <a:rPr lang="en-US" sz="1200" b="0" i="0" dirty="0">
                <a:solidFill>
                  <a:srgbClr val="000000"/>
                </a:solidFill>
                <a:effectLst/>
              </a:rPr>
            </a:br>
            <a:r>
              <a:rPr lang="en-US" sz="1200" b="1" i="0" dirty="0">
                <a:solidFill>
                  <a:srgbClr val="000000"/>
                </a:solidFill>
                <a:effectLst/>
              </a:rPr>
              <a:t>(Babies can get their first flu vaccine at 6 months of age and their first whooping cough shot at 2 months of age.)</a:t>
            </a:r>
            <a:endParaRPr lang="en-US" sz="1200" b="0" i="0"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47</a:t>
            </a:fld>
            <a:endParaRPr lang="en-US"/>
          </a:p>
        </p:txBody>
      </p:sp>
    </p:spTree>
    <p:extLst>
      <p:ext uri="{BB962C8B-B14F-4D97-AF65-F5344CB8AC3E}">
        <p14:creationId xmlns:p14="http://schemas.microsoft.com/office/powerpoint/2010/main" val="2427678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i="0" dirty="0">
                <a:solidFill>
                  <a:srgbClr val="003B68"/>
                </a:solidFill>
                <a:effectLst/>
              </a:rPr>
              <a:t>If your baby doesn't have the antibodies from you, it's hard to protect them. It’s almost impossible to make sure that no one around your baby will spread flu or pertussis. </a:t>
            </a:r>
          </a:p>
          <a:p>
            <a:pPr algn="l" fontAlgn="base"/>
            <a:r>
              <a:rPr lang="en-US" i="0" dirty="0">
                <a:solidFill>
                  <a:srgbClr val="003B68"/>
                </a:solidFill>
                <a:effectLst/>
              </a:rPr>
              <a:t>Vaccines during pregnancy offer the best protection for your baby until they're old enough to get their own vaccines. </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48</a:t>
            </a:fld>
            <a:endParaRPr lang="en-US"/>
          </a:p>
        </p:txBody>
      </p:sp>
    </p:spTree>
    <p:extLst>
      <p:ext uri="{BB962C8B-B14F-4D97-AF65-F5344CB8AC3E}">
        <p14:creationId xmlns:p14="http://schemas.microsoft.com/office/powerpoint/2010/main" val="1682279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 Yes, you still need vaccination during pregnancy.</a:t>
            </a:r>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var(--font-family-body)"/>
              </a:rPr>
              <a:t>- You can pass some protection to your baby by breastfeeding. When you get a whooping cough vaccine during your pregnancy, you will have protective antibodies in your breast milk that you can share with your baby. </a:t>
            </a:r>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var(--font-family-body)"/>
              </a:rPr>
              <a:t>- However, your baby will not get immediate or the greatest number of protective antibodies if you wait to get a whooping cough vaccine until after delivering your baby. This is because it takes about 2 weeks after you get the vaccine before your body develops high levels of antibodies.</a:t>
            </a:r>
            <a:endParaRPr lang="en-US" b="0" i="0" dirty="0">
              <a:solidFill>
                <a:srgbClr val="000000"/>
              </a:solidFill>
              <a:effectLst/>
              <a:latin typeface="Lato" panose="020F0502020204030203" pitchFamily="34" charset="0"/>
            </a:endParaRPr>
          </a:p>
          <a:p>
            <a:pPr algn="l" fontAlgn="base"/>
            <a:r>
              <a:rPr lang="en-US" b="1" i="0" dirty="0">
                <a:solidFill>
                  <a:srgbClr val="000000"/>
                </a:solidFill>
                <a:effectLst/>
                <a:latin typeface="var(--font-family-body)"/>
              </a:rPr>
              <a:t>- Unfortunately, breast milk only offers limited and short-term protection, so it’s very important for your baby to start their own vaccines on time.</a:t>
            </a:r>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49</a:t>
            </a:fld>
            <a:endParaRPr lang="en-US"/>
          </a:p>
        </p:txBody>
      </p:sp>
    </p:spTree>
    <p:extLst>
      <p:ext uri="{BB962C8B-B14F-4D97-AF65-F5344CB8AC3E}">
        <p14:creationId xmlns:p14="http://schemas.microsoft.com/office/powerpoint/2010/main" val="43572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var(--font-family-body)"/>
              </a:rPr>
              <a:t>On average each year in the U.S. </a:t>
            </a:r>
            <a:r>
              <a:rPr lang="en-US" b="1" i="0">
                <a:solidFill>
                  <a:srgbClr val="000000"/>
                </a:solidFill>
                <a:effectLst/>
                <a:latin typeface="var(--font-family-body)"/>
              </a:rPr>
              <a:t>6,514 infants less than 12 months of age are hospitalized for influenza</a:t>
            </a:r>
            <a:r>
              <a:rPr lang="en-US" b="0" i="0">
                <a:solidFill>
                  <a:srgbClr val="000000"/>
                </a:solidFill>
                <a:effectLst/>
                <a:latin typeface="var(--font-family-body)"/>
              </a:rPr>
              <a:t>. (Range 1,842 to 12,502).  (Infants are eligible for the 1st flu vaccine at age 6 months and for the 1st DTaP in the primary series at age 2 months.)</a:t>
            </a:r>
            <a:endParaRPr lang="en-US" b="0" i="0">
              <a:solidFill>
                <a:srgbClr val="000000"/>
              </a:solidFill>
              <a:effectLst/>
              <a:latin typeface="Lato" panose="020F0502020204030203" pitchFamily="34" charset="0"/>
            </a:endParaRPr>
          </a:p>
          <a:p>
            <a:pPr algn="l" fontAlgn="base">
              <a:buFont typeface="Arial" panose="020B0604020202020204" pitchFamily="34" charset="0"/>
              <a:buChar char="•"/>
            </a:pPr>
            <a:r>
              <a:rPr lang="en-US" b="1" i="0">
                <a:solidFill>
                  <a:srgbClr val="000000"/>
                </a:solidFill>
                <a:effectLst/>
                <a:latin typeface="var(--font-family-body)"/>
              </a:rPr>
              <a:t>Age</a:t>
            </a:r>
            <a:r>
              <a:rPr lang="en-US" b="0" i="0">
                <a:solidFill>
                  <a:srgbClr val="000000"/>
                </a:solidFill>
                <a:effectLst/>
                <a:latin typeface="var(--font-family-body)"/>
              </a:rPr>
              <a:t>: The younger the infant the greater the risk of hospitalization from influenza.</a:t>
            </a:r>
            <a:br>
              <a:rPr lang="en-US" b="0" i="0">
                <a:solidFill>
                  <a:srgbClr val="000000"/>
                </a:solidFill>
                <a:effectLst/>
                <a:latin typeface="var(--font-family-body)"/>
              </a:rPr>
            </a:br>
            <a:r>
              <a:rPr lang="en-US" b="0" i="0">
                <a:solidFill>
                  <a:srgbClr val="000000"/>
                </a:solidFill>
                <a:effectLst/>
                <a:latin typeface="var(--font-family-body)"/>
              </a:rPr>
              <a:t>Hospitalization rates among infants &lt;3 months were substantially higher than the rate in older infants. Infants &lt;6 months were 40% more likely to be admitted to the ICU than older infants.</a:t>
            </a:r>
          </a:p>
          <a:p>
            <a:pPr algn="l" fontAlgn="base">
              <a:buFont typeface="Arial" panose="020B0604020202020204" pitchFamily="34" charset="0"/>
              <a:buChar char="•"/>
            </a:pPr>
            <a:r>
              <a:rPr lang="en-US" b="1" i="0">
                <a:solidFill>
                  <a:srgbClr val="000000"/>
                </a:solidFill>
                <a:effectLst/>
                <a:latin typeface="var(--font-family-body)"/>
              </a:rPr>
              <a:t>Otherwise healthy</a:t>
            </a:r>
            <a:r>
              <a:rPr lang="en-US" b="0" i="0">
                <a:solidFill>
                  <a:srgbClr val="000000"/>
                </a:solidFill>
                <a:effectLst/>
                <a:latin typeface="var(--font-family-body)"/>
              </a:rPr>
              <a:t>: Most hospitalizations occurred in otherwise healthy infants (75%) among whom up to 10% were admitted to the ICU and up to 4% had respiratory failure. Of course, these proportions were 2–3 times higher in infants with high risk conditions (such as congenital heart, lung, or neuromuscular disorders).</a:t>
            </a:r>
            <a:br>
              <a:rPr lang="en-US" b="0" i="0">
                <a:solidFill>
                  <a:srgbClr val="000000"/>
                </a:solidFill>
                <a:effectLst/>
                <a:latin typeface="var(--font-family-body)"/>
              </a:rPr>
            </a:br>
            <a:r>
              <a:rPr lang="en-US" b="0" i="1">
                <a:solidFill>
                  <a:srgbClr val="000000"/>
                </a:solidFill>
                <a:effectLst/>
                <a:latin typeface="var(--font-family-body)"/>
                <a:hlinkClick r:id="rId3"/>
              </a:rPr>
              <a:t>Source</a:t>
            </a:r>
            <a:endParaRPr lang="en-US" b="0" i="0">
              <a:solidFill>
                <a:srgbClr val="000000"/>
              </a:solidFill>
              <a:effectLst/>
              <a:latin typeface="var(--font-family-body)"/>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7</a:t>
            </a:fld>
            <a:endParaRPr lang="en-US"/>
          </a:p>
        </p:txBody>
      </p:sp>
    </p:spTree>
    <p:extLst>
      <p:ext uri="{BB962C8B-B14F-4D97-AF65-F5344CB8AC3E}">
        <p14:creationId xmlns:p14="http://schemas.microsoft.com/office/powerpoint/2010/main" val="3783298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Vaccinate Your Family &amp; Día de la Mujer Latina</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This team created a fotonovela answering common questions and concerns about vaccines during pregnancy. A fotonovela is a short graphic novel with a social message illustrated with photographs, art, and text, that is a popular form of media in Latin American culture. </a:t>
            </a:r>
          </a:p>
          <a:p>
            <a:pPr algn="l" fontAlgn="base"/>
            <a:r>
              <a:rPr lang="en-US" b="0" i="0" dirty="0">
                <a:solidFill>
                  <a:srgbClr val="000000"/>
                </a:solidFill>
                <a:effectLst/>
                <a:latin typeface="Lato" panose="020F0502020204030203" pitchFamily="34" charset="0"/>
              </a:rPr>
              <a:t>Printable versions (para imprimir):</a:t>
            </a:r>
          </a:p>
          <a:p>
            <a:pPr marL="0" marR="0" algn="l" fontAlgn="base">
              <a:lnSpc>
                <a:spcPts val="1560"/>
              </a:lnSpc>
              <a:spcBef>
                <a:spcPts val="0"/>
              </a:spcBef>
              <a:spcAft>
                <a:spcPts val="0"/>
              </a:spcAft>
              <a:buFont typeface="Arial" panose="020B0604020202020204" pitchFamily="34" charset="0"/>
              <a:buChar char="•"/>
            </a:pPr>
            <a:r>
              <a:rPr lang="en-US" b="0" i="0" dirty="0">
                <a:solidFill>
                  <a:srgbClr val="222222"/>
                </a:solidFill>
                <a:effectLst/>
                <a:latin typeface="var(--font-family-body)"/>
                <a:hlinkClick r:id="rId3"/>
              </a:rPr>
              <a:t>Español(opens in a new tab)</a:t>
            </a:r>
            <a:endParaRPr lang="en-US" b="0" i="0" dirty="0">
              <a:solidFill>
                <a:srgbClr val="222222"/>
              </a:solidFill>
              <a:effectLst/>
              <a:latin typeface="Times New Roman" panose="02020603050405020304" pitchFamily="18" charset="0"/>
            </a:endParaRPr>
          </a:p>
          <a:p>
            <a:pPr marL="0" marR="0" algn="l" fontAlgn="base">
              <a:lnSpc>
                <a:spcPts val="1560"/>
              </a:lnSpc>
              <a:spcBef>
                <a:spcPts val="0"/>
              </a:spcBef>
              <a:spcAft>
                <a:spcPts val="0"/>
              </a:spcAft>
              <a:buFont typeface="Arial" panose="020B0604020202020204" pitchFamily="34" charset="0"/>
              <a:buChar char="•"/>
            </a:pPr>
            <a:r>
              <a:rPr lang="en-US" b="0" i="0" dirty="0">
                <a:solidFill>
                  <a:srgbClr val="222222"/>
                </a:solidFill>
                <a:effectLst/>
                <a:latin typeface="var(--font-family-body)"/>
                <a:hlinkClick r:id="rId4"/>
              </a:rPr>
              <a:t>English</a:t>
            </a:r>
            <a:endParaRPr lang="en-US" b="0" i="0" dirty="0">
              <a:solidFill>
                <a:srgbClr val="222222"/>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50</a:t>
            </a:fld>
            <a:endParaRPr lang="en-US"/>
          </a:p>
        </p:txBody>
      </p:sp>
    </p:spTree>
    <p:extLst>
      <p:ext uri="{BB962C8B-B14F-4D97-AF65-F5344CB8AC3E}">
        <p14:creationId xmlns:p14="http://schemas.microsoft.com/office/powerpoint/2010/main" val="902408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The two leading organizations that represent obstetric care specialists are the American College of Obstetricians and Gynecologists (ACOG) and the Society for Maternal-Fetal Medicine (SMFM). They recommend </a:t>
            </a:r>
            <a:r>
              <a:rPr lang="en-US" b="1" i="0" dirty="0">
                <a:solidFill>
                  <a:srgbClr val="000000"/>
                </a:solidFill>
                <a:effectLst/>
                <a:latin typeface="var(--font-family-body)"/>
              </a:rPr>
              <a:t>that all age-eligible persons, including pregnant and lactating individuals, receive a COVID-19 vaccine series.</a:t>
            </a:r>
            <a:endParaRPr lang="en-US" b="0" i="0" dirty="0">
              <a:solidFill>
                <a:srgbClr val="000000"/>
              </a:solidFill>
              <a:effectLst/>
              <a:latin typeface="Lato" panose="020F0502020204030203" pitchFamily="34" charset="0"/>
            </a:endParaRPr>
          </a:p>
          <a:p>
            <a:pPr algn="l" fontAlgn="base">
              <a:buFont typeface="Arial" panose="020B0604020202020204" pitchFamily="34" charset="0"/>
              <a:buChar char="•"/>
            </a:pPr>
            <a:r>
              <a:rPr lang="en-US" b="0" i="0" dirty="0">
                <a:solidFill>
                  <a:srgbClr val="000000"/>
                </a:solidFill>
                <a:effectLst/>
                <a:latin typeface="var(--font-family-body)"/>
                <a:hlinkClick r:id="rId3"/>
              </a:rPr>
              <a:t>https://www.acog.org/clinical/clinical-guidance/practice-advisory/articles/2020/12/covid-19-vaccination-considerations-for-obstetric-gynecologic-care(opens in a new tab)</a:t>
            </a:r>
            <a:endParaRPr lang="en-US" b="0" i="0" dirty="0">
              <a:solidFill>
                <a:srgbClr val="000000"/>
              </a:solidFill>
              <a:effectLst/>
              <a:latin typeface="var(--font-family-body)"/>
            </a:endParaRPr>
          </a:p>
          <a:p>
            <a:pPr algn="l" fontAlgn="base">
              <a:buFont typeface="Arial" panose="020B0604020202020204" pitchFamily="34" charset="0"/>
              <a:buChar char="•"/>
            </a:pPr>
            <a:r>
              <a:rPr lang="en-US" b="0" i="0" dirty="0">
                <a:solidFill>
                  <a:srgbClr val="000000"/>
                </a:solidFill>
                <a:effectLst/>
                <a:latin typeface="var(--font-family-body)"/>
                <a:hlinkClick r:id="rId3"/>
              </a:rPr>
              <a:t>https://www.acog.org/news/news-releases/2021/07/acog-smfm-recommend-covid-19-vaccination-for-pregnant-individuals</a:t>
            </a:r>
            <a:endParaRPr lang="en-US" b="0" i="0" dirty="0">
              <a:solidFill>
                <a:srgbClr val="000000"/>
              </a:solidFill>
              <a:effectLst/>
              <a:latin typeface="var(--font-family-body)"/>
            </a:endParaRPr>
          </a:p>
          <a:p>
            <a:pPr algn="l" fontAlgn="base">
              <a:buFont typeface="Arial" panose="020B0604020202020204" pitchFamily="34" charset="0"/>
              <a:buChar char="•"/>
            </a:pPr>
            <a:endParaRPr lang="en-US" b="0" i="0" dirty="0">
              <a:solidFill>
                <a:srgbClr val="000000"/>
              </a:solidFill>
              <a:effectLst/>
              <a:latin typeface="var(--font-family-body)"/>
            </a:endParaRPr>
          </a:p>
          <a:p>
            <a:pPr algn="l" fontAlgn="base">
              <a:buFont typeface="Arial" panose="020B0604020202020204" pitchFamily="34" charset="0"/>
              <a:buChar char="•"/>
            </a:pPr>
            <a:r>
              <a:rPr lang="en-US" b="0" i="0" dirty="0">
                <a:solidFill>
                  <a:srgbClr val="000000"/>
                </a:solidFill>
                <a:effectLst/>
                <a:latin typeface="var(--font-family-body)"/>
              </a:rPr>
              <a:t>Here are the three main reasons for their recommendation.</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52</a:t>
            </a:fld>
            <a:endParaRPr lang="en-US"/>
          </a:p>
        </p:txBody>
      </p:sp>
    </p:spTree>
    <p:extLst>
      <p:ext uri="{BB962C8B-B14F-4D97-AF65-F5344CB8AC3E}">
        <p14:creationId xmlns:p14="http://schemas.microsoft.com/office/powerpoint/2010/main" val="3760490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COVID-19 vaccination during pregnancy helps the baby, too!</a:t>
            </a:r>
            <a:endParaRPr lang="en-US" b="0" i="0" dirty="0">
              <a:solidFill>
                <a:srgbClr val="000000"/>
              </a:solidFill>
              <a:effectLst/>
              <a:latin typeface="Lato" panose="020F0502020204030203" pitchFamily="34" charset="0"/>
            </a:endParaRPr>
          </a:p>
          <a:p>
            <a:pPr algn="l" fontAlgn="base"/>
            <a:r>
              <a:rPr lang="en-US" b="0" i="0" dirty="0">
                <a:solidFill>
                  <a:srgbClr val="000000"/>
                </a:solidFill>
                <a:effectLst/>
                <a:latin typeface="Lato" panose="020F0502020204030203" pitchFamily="34" charset="0"/>
              </a:rPr>
              <a:t> A recent small study found that at 6 months old, most infants (57%) born to pregnant people who were vaccinated during pregnancy had detectable antibodies against COVID-19, compared to only 8% of infants born to pregnant people who had COVID-19 disease during pregnancy.</a:t>
            </a:r>
          </a:p>
          <a:p>
            <a:pPr algn="l" fontAlgn="base"/>
            <a:endParaRPr lang="en-US" b="0" i="0" dirty="0">
              <a:solidFill>
                <a:srgbClr val="000000"/>
              </a:solidFill>
              <a:effectLst/>
              <a:latin typeface="Lato" panose="020F050202020403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var(--font-family-body)"/>
              </a:rPr>
              <a:t>The estimated vaccine effectiveness for symptomatic infection was 97% in days 7–56 after the second dose. This helps keep the pregnant patient and fetus safe.</a:t>
            </a:r>
            <a:br>
              <a:rPr lang="en-US" b="0" i="0" dirty="0">
                <a:solidFill>
                  <a:srgbClr val="000000"/>
                </a:solidFill>
                <a:effectLst/>
                <a:latin typeface="Lato" panose="020F0502020204030203" pitchFamily="34" charset="0"/>
              </a:rPr>
            </a:br>
            <a:r>
              <a:rPr lang="en-US" b="0" i="0" dirty="0">
                <a:solidFill>
                  <a:srgbClr val="000000"/>
                </a:solidFill>
                <a:effectLst/>
                <a:latin typeface="var(--font-family-body)"/>
              </a:rPr>
              <a:t>Plus, it helps keep others in the home and community safe.</a:t>
            </a:r>
            <a:endParaRPr lang="en-US" b="0" i="0" dirty="0">
              <a:solidFill>
                <a:srgbClr val="000000"/>
              </a:solidFill>
              <a:effectLst/>
              <a:latin typeface="Lato" panose="020F0502020204030203" pitchFamily="34" charset="0"/>
            </a:endParaRPr>
          </a:p>
          <a:p>
            <a:pPr algn="l" fontAlgn="base"/>
            <a:endParaRPr lang="en-US" b="0" i="0" dirty="0">
              <a:solidFill>
                <a:srgbClr val="000000"/>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54</a:t>
            </a:fld>
            <a:endParaRPr lang="en-US"/>
          </a:p>
        </p:txBody>
      </p:sp>
    </p:spTree>
    <p:extLst>
      <p:ext uri="{BB962C8B-B14F-4D97-AF65-F5344CB8AC3E}">
        <p14:creationId xmlns:p14="http://schemas.microsoft.com/office/powerpoint/2010/main" val="30348670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 vaccines cannot give you COVID-19 because there is no live virus in the vaccine</a:t>
            </a:r>
          </a:p>
          <a:p>
            <a:r>
              <a:rPr lang="en-US" dirty="0"/>
              <a:t>Reports show that women who got COVID-19 vaccine during pregnancy did not have vaccine safety problems</a:t>
            </a:r>
          </a:p>
          <a:p>
            <a:r>
              <a:rPr lang="en-US" dirty="0"/>
              <a:t>After vaccination, the antibodies made by your body may be passed through breastmilk, helping to protect your baby from COVID-19</a:t>
            </a:r>
          </a:p>
        </p:txBody>
      </p:sp>
      <p:sp>
        <p:nvSpPr>
          <p:cNvPr id="4" name="Slide Number Placeholder 3"/>
          <p:cNvSpPr>
            <a:spLocks noGrp="1"/>
          </p:cNvSpPr>
          <p:nvPr>
            <p:ph type="sldNum" sz="quarter" idx="5"/>
          </p:nvPr>
        </p:nvSpPr>
        <p:spPr/>
        <p:txBody>
          <a:bodyPr/>
          <a:lstStyle/>
          <a:p>
            <a:fld id="{A8C381D7-3B13-4034-B734-D087811E7B1C}" type="slidenum">
              <a:rPr lang="en-US" smtClean="0"/>
              <a:t>55</a:t>
            </a:fld>
            <a:endParaRPr lang="en-US"/>
          </a:p>
        </p:txBody>
      </p:sp>
    </p:spTree>
    <p:extLst>
      <p:ext uri="{BB962C8B-B14F-4D97-AF65-F5344CB8AC3E}">
        <p14:creationId xmlns:p14="http://schemas.microsoft.com/office/powerpoint/2010/main" val="620502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 vaccines cannot give you COVID-19 because there is no live virus in the vaccine</a:t>
            </a:r>
          </a:p>
          <a:p>
            <a:r>
              <a:rPr lang="en-US" dirty="0"/>
              <a:t>Reports show that women who got COVID-19 vaccine during pregnancy did not have vaccine safety problems</a:t>
            </a:r>
          </a:p>
          <a:p>
            <a:r>
              <a:rPr lang="en-US" dirty="0"/>
              <a:t>After vaccination, the antibodies made by your body may be passed through breastmilk, helping to protect your baby from COVID-19</a:t>
            </a:r>
          </a:p>
        </p:txBody>
      </p:sp>
      <p:sp>
        <p:nvSpPr>
          <p:cNvPr id="4" name="Slide Number Placeholder 3"/>
          <p:cNvSpPr>
            <a:spLocks noGrp="1"/>
          </p:cNvSpPr>
          <p:nvPr>
            <p:ph type="sldNum" sz="quarter" idx="5"/>
          </p:nvPr>
        </p:nvSpPr>
        <p:spPr/>
        <p:txBody>
          <a:bodyPr/>
          <a:lstStyle/>
          <a:p>
            <a:fld id="{A8C381D7-3B13-4034-B734-D087811E7B1C}" type="slidenum">
              <a:rPr lang="en-US" smtClean="0"/>
              <a:t>56</a:t>
            </a:fld>
            <a:endParaRPr lang="en-US"/>
          </a:p>
        </p:txBody>
      </p:sp>
    </p:spTree>
    <p:extLst>
      <p:ext uri="{BB962C8B-B14F-4D97-AF65-F5344CB8AC3E}">
        <p14:creationId xmlns:p14="http://schemas.microsoft.com/office/powerpoint/2010/main" val="3567741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 vaccines cannot give you COVID-19 because there is no live virus in the vaccine</a:t>
            </a:r>
          </a:p>
          <a:p>
            <a:r>
              <a:rPr lang="en-US" dirty="0"/>
              <a:t>Reports show that women who got COVID-19 vaccine during pregnancy did not have vaccine safety problems</a:t>
            </a:r>
          </a:p>
          <a:p>
            <a:r>
              <a:rPr lang="en-US" dirty="0"/>
              <a:t>After vaccination, the antibodies made by your body may be passed through breastmilk, helping to protect your baby from COVID-19</a:t>
            </a:r>
          </a:p>
        </p:txBody>
      </p:sp>
      <p:sp>
        <p:nvSpPr>
          <p:cNvPr id="4" name="Slide Number Placeholder 3"/>
          <p:cNvSpPr>
            <a:spLocks noGrp="1"/>
          </p:cNvSpPr>
          <p:nvPr>
            <p:ph type="sldNum" sz="quarter" idx="5"/>
          </p:nvPr>
        </p:nvSpPr>
        <p:spPr/>
        <p:txBody>
          <a:bodyPr/>
          <a:lstStyle/>
          <a:p>
            <a:fld id="{A8C381D7-3B13-4034-B734-D087811E7B1C}" type="slidenum">
              <a:rPr lang="en-US" smtClean="0"/>
              <a:t>57</a:t>
            </a:fld>
            <a:endParaRPr lang="en-US"/>
          </a:p>
        </p:txBody>
      </p:sp>
    </p:spTree>
    <p:extLst>
      <p:ext uri="{BB962C8B-B14F-4D97-AF65-F5344CB8AC3E}">
        <p14:creationId xmlns:p14="http://schemas.microsoft.com/office/powerpoint/2010/main" val="2325393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 vaccines cannot give you COVID-19 because there is no live virus in the vaccine</a:t>
            </a:r>
          </a:p>
          <a:p>
            <a:r>
              <a:rPr lang="en-US" dirty="0"/>
              <a:t>Reports show that women who got COVID-19 vaccine during pregnancy did not have vaccine safety problems</a:t>
            </a:r>
          </a:p>
          <a:p>
            <a:r>
              <a:rPr lang="en-US" dirty="0"/>
              <a:t>After vaccination, the antibodies made by your body may be passed through breastmilk, helping to protect your baby from COVID-19</a:t>
            </a:r>
          </a:p>
        </p:txBody>
      </p:sp>
      <p:sp>
        <p:nvSpPr>
          <p:cNvPr id="4" name="Slide Number Placeholder 3"/>
          <p:cNvSpPr>
            <a:spLocks noGrp="1"/>
          </p:cNvSpPr>
          <p:nvPr>
            <p:ph type="sldNum" sz="quarter" idx="5"/>
          </p:nvPr>
        </p:nvSpPr>
        <p:spPr/>
        <p:txBody>
          <a:bodyPr/>
          <a:lstStyle/>
          <a:p>
            <a:fld id="{A8C381D7-3B13-4034-B734-D087811E7B1C}" type="slidenum">
              <a:rPr lang="en-US" smtClean="0"/>
              <a:t>58</a:t>
            </a:fld>
            <a:endParaRPr lang="en-US"/>
          </a:p>
        </p:txBody>
      </p:sp>
    </p:spTree>
    <p:extLst>
      <p:ext uri="{BB962C8B-B14F-4D97-AF65-F5344CB8AC3E}">
        <p14:creationId xmlns:p14="http://schemas.microsoft.com/office/powerpoint/2010/main" val="2558334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know…</a:t>
            </a:r>
          </a:p>
          <a:p>
            <a:pPr lvl="1" fontAlgn="base"/>
            <a:r>
              <a:rPr lang="en-US" b="0" i="0" dirty="0">
                <a:solidFill>
                  <a:srgbClr val="000000"/>
                </a:solidFill>
                <a:effectLst/>
                <a:latin typeface="var(--font-family-body)"/>
              </a:rPr>
              <a:t>Your ability to get pregnant remains the same after COVID-19 vaccination.</a:t>
            </a:r>
          </a:p>
          <a:p>
            <a:pPr lvl="1" fontAlgn="base"/>
            <a:r>
              <a:rPr lang="en-US" b="0" i="0" dirty="0">
                <a:solidFill>
                  <a:srgbClr val="000000"/>
                </a:solidFill>
                <a:effectLst/>
                <a:latin typeface="var(--font-family-body)"/>
              </a:rPr>
              <a:t>O.B.s recommend vaccination for anyone who may consider getting pregnant in the future.</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59</a:t>
            </a:fld>
            <a:endParaRPr lang="en-US"/>
          </a:p>
        </p:txBody>
      </p:sp>
    </p:spTree>
    <p:extLst>
      <p:ext uri="{BB962C8B-B14F-4D97-AF65-F5344CB8AC3E}">
        <p14:creationId xmlns:p14="http://schemas.microsoft.com/office/powerpoint/2010/main" val="453269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202253"/>
                </a:solidFill>
                <a:effectLst/>
                <a:latin typeface="+mj-lt"/>
              </a:rPr>
              <a:t>Take your attention </a:t>
            </a:r>
            <a:r>
              <a:rPr lang="en-US" b="0" i="1" dirty="0">
                <a:solidFill>
                  <a:srgbClr val="202253"/>
                </a:solidFill>
                <a:effectLst/>
                <a:latin typeface="+mj-lt"/>
              </a:rPr>
              <a:t>away</a:t>
            </a:r>
            <a:r>
              <a:rPr lang="en-US" b="0" i="0" dirty="0">
                <a:solidFill>
                  <a:srgbClr val="202253"/>
                </a:solidFill>
                <a:effectLst/>
                <a:latin typeface="+mj-lt"/>
              </a:rPr>
              <a:t> from the procedure. </a:t>
            </a:r>
          </a:p>
          <a:p>
            <a:pPr algn="l" fontAlgn="base">
              <a:buFont typeface="Arial" panose="020B0604020202020204" pitchFamily="34" charset="0"/>
              <a:buChar char="•"/>
            </a:pPr>
            <a:r>
              <a:rPr lang="en-US" b="0" i="0" dirty="0">
                <a:solidFill>
                  <a:srgbClr val="202253"/>
                </a:solidFill>
                <a:effectLst/>
                <a:latin typeface="+mj-lt"/>
              </a:rPr>
              <a:t>Use something that will work for </a:t>
            </a:r>
            <a:r>
              <a:rPr lang="en-US" b="0" i="0" u="sng" dirty="0">
                <a:solidFill>
                  <a:srgbClr val="202253"/>
                </a:solidFill>
                <a:effectLst/>
                <a:latin typeface="+mj-lt"/>
              </a:rPr>
              <a:t>you,</a:t>
            </a:r>
            <a:r>
              <a:rPr lang="en-US" b="0" i="0" dirty="0">
                <a:solidFill>
                  <a:srgbClr val="202253"/>
                </a:solidFill>
                <a:effectLst/>
                <a:latin typeface="+mj-lt"/>
              </a:rPr>
              <a:t> e.g., music, videos, cell phone games, books, joking, talking about something else.</a:t>
            </a:r>
          </a:p>
          <a:p>
            <a:pPr algn="l" fontAlgn="base">
              <a:buFont typeface="Arial" panose="020B0604020202020204" pitchFamily="34" charset="0"/>
              <a:buChar char="•"/>
            </a:pPr>
            <a:r>
              <a:rPr lang="en-US" b="0" i="0" dirty="0">
                <a:solidFill>
                  <a:srgbClr val="202253"/>
                </a:solidFill>
                <a:effectLst/>
                <a:latin typeface="+mj-lt"/>
              </a:rPr>
              <a:t>If one isn't working, try different distractions as needed.</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61</a:t>
            </a:fld>
            <a:endParaRPr lang="en-US"/>
          </a:p>
        </p:txBody>
      </p:sp>
    </p:spTree>
    <p:extLst>
      <p:ext uri="{BB962C8B-B14F-4D97-AF65-F5344CB8AC3E}">
        <p14:creationId xmlns:p14="http://schemas.microsoft.com/office/powerpoint/2010/main" val="21019598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253"/>
                </a:solidFill>
                <a:effectLst/>
                <a:latin typeface="Lato" panose="020F0502020204030203" pitchFamily="34" charset="0"/>
              </a:rPr>
              <a:t>Ask the nurse to rub/stroke your arm near the injection site before and during vaccine injections. </a:t>
            </a:r>
            <a:endParaRPr lang="en-US" dirty="0">
              <a:solidFill>
                <a:srgbClr val="202253"/>
              </a:solidFill>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62</a:t>
            </a:fld>
            <a:endParaRPr lang="en-US"/>
          </a:p>
        </p:txBody>
      </p:sp>
    </p:spTree>
    <p:extLst>
      <p:ext uri="{BB962C8B-B14F-4D97-AF65-F5344CB8AC3E}">
        <p14:creationId xmlns:p14="http://schemas.microsoft.com/office/powerpoint/2010/main" val="1179980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737373"/>
                </a:solidFill>
                <a:effectLst/>
                <a:latin typeface="+mj-lt"/>
              </a:rPr>
              <a:t>On December 24, 2003, 5½-month-old Marques Jackson, Jr. came down with a fever and a runny nose and symptoms of what his family thought was just a common cold. After a visit to the doctor, it was determined that Marques had influenza.</a:t>
            </a:r>
          </a:p>
          <a:p>
            <a:pPr algn="l"/>
            <a:endParaRPr lang="en-US" b="0" i="0">
              <a:solidFill>
                <a:srgbClr val="737373"/>
              </a:solidFill>
              <a:effectLst/>
              <a:latin typeface="+mj-lt"/>
            </a:endParaRPr>
          </a:p>
          <a:p>
            <a:pPr algn="l"/>
            <a:r>
              <a:rPr lang="en-US" b="0" i="0">
                <a:solidFill>
                  <a:srgbClr val="737373"/>
                </a:solidFill>
                <a:effectLst/>
                <a:latin typeface="+mj-lt"/>
              </a:rPr>
              <a:t>Over the next 24 hours, his symptoms got worse. Marques began having trouble breathing so his parents called 911. As Marques was being rushed to the hospital he suffered from several small strokes.</a:t>
            </a:r>
          </a:p>
          <a:p>
            <a:pPr algn="l"/>
            <a:endParaRPr lang="en-US">
              <a:solidFill>
                <a:srgbClr val="737373"/>
              </a:solidFill>
              <a:latin typeface="+mj-lt"/>
            </a:endParaRPr>
          </a:p>
          <a:p>
            <a:pPr algn="l"/>
            <a:r>
              <a:rPr lang="en-US" b="0" i="0">
                <a:solidFill>
                  <a:srgbClr val="737373"/>
                </a:solidFill>
                <a:effectLst/>
                <a:latin typeface="+mj-lt"/>
              </a:rPr>
              <a:t>Marques died in the hospital from complications of influenza on December 28, 2003, just four days after his first symptom appeared. Because of his young age, Marques could not get vaccinated against the flu.</a:t>
            </a:r>
          </a:p>
          <a:p>
            <a:pPr algn="l"/>
            <a:endParaRPr lang="en-US" b="0" i="0">
              <a:solidFill>
                <a:srgbClr val="737373"/>
              </a:solidFill>
              <a:effectLst/>
              <a:latin typeface="+mj-lt"/>
            </a:endParaRPr>
          </a:p>
          <a:p>
            <a:pPr algn="l"/>
            <a:r>
              <a:rPr lang="en-US" b="0" i="0">
                <a:solidFill>
                  <a:srgbClr val="737373"/>
                </a:solidFill>
                <a:effectLst/>
                <a:latin typeface="+mj-lt"/>
              </a:rPr>
              <a:t>This tragedy has made Marques’ mother and grandfather crusaders for yearly influenza vaccinations. Today, every adult and child in their family gets vaccinated against the flu.</a:t>
            </a:r>
          </a:p>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8</a:t>
            </a:fld>
            <a:endParaRPr lang="en-US"/>
          </a:p>
        </p:txBody>
      </p:sp>
    </p:spTree>
    <p:extLst>
      <p:ext uri="{BB962C8B-B14F-4D97-AF65-F5344CB8AC3E}">
        <p14:creationId xmlns:p14="http://schemas.microsoft.com/office/powerpoint/2010/main" val="34810101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253"/>
                </a:solidFill>
                <a:effectLst/>
                <a:latin typeface="Lato" panose="020F0502020204030203" pitchFamily="34" charset="0"/>
              </a:rPr>
              <a:t>Take slow deep breaths and follow a pattern such as breathing in through the nose and out through the mouth.</a:t>
            </a:r>
            <a:endParaRPr lang="en-US" dirty="0">
              <a:solidFill>
                <a:srgbClr val="202253"/>
              </a:solidFill>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63</a:t>
            </a:fld>
            <a:endParaRPr lang="en-US"/>
          </a:p>
        </p:txBody>
      </p:sp>
    </p:spTree>
    <p:extLst>
      <p:ext uri="{BB962C8B-B14F-4D97-AF65-F5344CB8AC3E}">
        <p14:creationId xmlns:p14="http://schemas.microsoft.com/office/powerpoint/2010/main" val="28370002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Which ONE of these is </a:t>
            </a:r>
            <a:r>
              <a:rPr lang="en-US" b="1" i="0" dirty="0">
                <a:solidFill>
                  <a:srgbClr val="BA302A"/>
                </a:solidFill>
                <a:effectLst/>
                <a:latin typeface="var(--font-family-body)"/>
              </a:rPr>
              <a:t>FALSE</a:t>
            </a:r>
            <a:r>
              <a:rPr lang="en-US" b="0" i="0" dirty="0">
                <a:solidFill>
                  <a:srgbClr val="000000"/>
                </a:solidFill>
                <a:effectLst/>
                <a:latin typeface="Lato" panose="020F0502020204030203" pitchFamily="34" charset="0"/>
              </a:rPr>
              <a:t>?</a:t>
            </a:r>
          </a:p>
          <a:p>
            <a:pPr lvl="1"/>
            <a:r>
              <a:rPr lang="en-US" dirty="0">
                <a:solidFill>
                  <a:srgbClr val="000000"/>
                </a:solidFill>
                <a:latin typeface="Lato" panose="020F0502020204030203" pitchFamily="34" charset="0"/>
              </a:rPr>
              <a:t>Antibody levels in breast milk are higher if a woman received flu vaccine during pregnancy</a:t>
            </a:r>
          </a:p>
          <a:p>
            <a:pPr lvl="1"/>
            <a:r>
              <a:rPr lang="en-US" dirty="0">
                <a:solidFill>
                  <a:srgbClr val="000000"/>
                </a:solidFill>
                <a:latin typeface="Lato" panose="020F0502020204030203" pitchFamily="34" charset="0"/>
              </a:rPr>
              <a:t>A flu shot can give you flu</a:t>
            </a:r>
          </a:p>
          <a:p>
            <a:pPr lvl="1"/>
            <a:r>
              <a:rPr lang="en-US" b="0" i="0" dirty="0">
                <a:solidFill>
                  <a:srgbClr val="000000"/>
                </a:solidFill>
                <a:effectLst/>
                <a:latin typeface="Lato" panose="020F0502020204030203" pitchFamily="34" charset="0"/>
              </a:rPr>
              <a:t>After a flu shot it takes about two weeks before a person starts making the antibodies for protection.</a:t>
            </a:r>
            <a:endParaRPr lang="en-US" dirty="0"/>
          </a:p>
          <a:p>
            <a:endParaRPr lang="en-US" dirty="0"/>
          </a:p>
          <a:p>
            <a:endParaRPr lang="en-US" dirty="0"/>
          </a:p>
          <a:p>
            <a:r>
              <a:rPr lang="en-US" dirty="0"/>
              <a:t>Correct answer: a flu shot can give you flu. </a:t>
            </a:r>
          </a:p>
        </p:txBody>
      </p:sp>
      <p:sp>
        <p:nvSpPr>
          <p:cNvPr id="4" name="Slide Number Placeholder 3"/>
          <p:cNvSpPr>
            <a:spLocks noGrp="1"/>
          </p:cNvSpPr>
          <p:nvPr>
            <p:ph type="sldNum" sz="quarter" idx="5"/>
          </p:nvPr>
        </p:nvSpPr>
        <p:spPr/>
        <p:txBody>
          <a:bodyPr/>
          <a:lstStyle/>
          <a:p>
            <a:fld id="{A8C381D7-3B13-4034-B734-D087811E7B1C}" type="slidenum">
              <a:rPr lang="en-US" smtClean="0"/>
              <a:t>65</a:t>
            </a:fld>
            <a:endParaRPr lang="en-US"/>
          </a:p>
        </p:txBody>
      </p:sp>
    </p:spTree>
    <p:extLst>
      <p:ext uri="{BB962C8B-B14F-4D97-AF65-F5344CB8AC3E}">
        <p14:creationId xmlns:p14="http://schemas.microsoft.com/office/powerpoint/2010/main" val="16927951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The only one that's FALSE is the second one. The flu shot </a:t>
            </a:r>
            <a:r>
              <a:rPr lang="en-US" b="0" i="0" u="sng" dirty="0">
                <a:solidFill>
                  <a:srgbClr val="000000"/>
                </a:solidFill>
                <a:effectLst/>
                <a:latin typeface="Lato" panose="020F0502020204030203" pitchFamily="34" charset="0"/>
              </a:rPr>
              <a:t>cannot</a:t>
            </a:r>
            <a:r>
              <a:rPr lang="en-US" b="0" i="0" dirty="0">
                <a:solidFill>
                  <a:srgbClr val="000000"/>
                </a:solidFill>
                <a:effectLst/>
                <a:latin typeface="Lato" panose="020F0502020204030203" pitchFamily="34" charset="0"/>
              </a:rPr>
              <a:t> give you the flu.</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66</a:t>
            </a:fld>
            <a:endParaRPr lang="en-US"/>
          </a:p>
        </p:txBody>
      </p:sp>
    </p:spTree>
    <p:extLst>
      <p:ext uri="{BB962C8B-B14F-4D97-AF65-F5344CB8AC3E}">
        <p14:creationId xmlns:p14="http://schemas.microsoft.com/office/powerpoint/2010/main" val="22653630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Which ONE of these is </a:t>
            </a:r>
            <a:r>
              <a:rPr lang="en-US" b="1" i="0" dirty="0">
                <a:solidFill>
                  <a:srgbClr val="BA302A"/>
                </a:solidFill>
                <a:effectLst/>
                <a:latin typeface="var(--font-family-body)"/>
              </a:rPr>
              <a:t>FALSE</a:t>
            </a:r>
            <a:r>
              <a:rPr lang="en-US" b="0" i="0" dirty="0">
                <a:solidFill>
                  <a:srgbClr val="000000"/>
                </a:solidFill>
                <a:effectLst/>
                <a:latin typeface="Lato" panose="020F0502020204030203" pitchFamily="34" charset="0"/>
              </a:rPr>
              <a:t>?</a:t>
            </a:r>
          </a:p>
          <a:p>
            <a:pPr lvl="1"/>
            <a:r>
              <a:rPr lang="en-US" b="0" i="0" dirty="0">
                <a:solidFill>
                  <a:srgbClr val="000000"/>
                </a:solidFill>
                <a:effectLst/>
                <a:latin typeface="Lato" panose="020F0502020204030203" pitchFamily="34" charset="0"/>
              </a:rPr>
              <a:t>If you get Tdap after delivery, it is just as worthwhile as getting it during pregnancy.</a:t>
            </a:r>
          </a:p>
          <a:p>
            <a:pPr lvl="1"/>
            <a:r>
              <a:rPr lang="en-US" b="0" i="0" dirty="0">
                <a:solidFill>
                  <a:srgbClr val="000000"/>
                </a:solidFill>
                <a:effectLst/>
                <a:latin typeface="Lato" panose="020F0502020204030203" pitchFamily="34" charset="0"/>
              </a:rPr>
              <a:t>Vaccination during pregnancy offers the best protection to your baby until they are old enough to get their own vaccines.</a:t>
            </a:r>
          </a:p>
          <a:p>
            <a:pPr lvl="1"/>
            <a:r>
              <a:rPr lang="en-US" b="0" i="0" dirty="0">
                <a:solidFill>
                  <a:srgbClr val="000000"/>
                </a:solidFill>
                <a:effectLst/>
                <a:latin typeface="Lato" panose="020F0502020204030203" pitchFamily="34" charset="0"/>
              </a:rPr>
              <a:t>Babies get their 1st DTaP at 2 months of age, and they have to wait until they are at least 6 months old to get a flu shot.</a:t>
            </a:r>
            <a:endParaRPr lang="en-US" dirty="0"/>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67</a:t>
            </a:fld>
            <a:endParaRPr lang="en-US"/>
          </a:p>
        </p:txBody>
      </p:sp>
    </p:spTree>
    <p:extLst>
      <p:ext uri="{BB962C8B-B14F-4D97-AF65-F5344CB8AC3E}">
        <p14:creationId xmlns:p14="http://schemas.microsoft.com/office/powerpoint/2010/main" val="29731184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The only one that's FALSE is the first. In fact, getting Tdap after delivery is </a:t>
            </a:r>
            <a:r>
              <a:rPr lang="en-US" b="1" i="0" dirty="0">
                <a:solidFill>
                  <a:srgbClr val="000000"/>
                </a:solidFill>
                <a:effectLst/>
                <a:latin typeface="var(--font-family-body)"/>
              </a:rPr>
              <a:t>NOT </a:t>
            </a:r>
            <a:r>
              <a:rPr lang="en-US" b="0" i="0" dirty="0">
                <a:solidFill>
                  <a:srgbClr val="000000"/>
                </a:solidFill>
                <a:effectLst/>
                <a:latin typeface="var(--font-family-body)"/>
              </a:rPr>
              <a:t>as valuable as vaccination during pregnancy! None of your antibodies get to the baby after delivery.</a:t>
            </a:r>
            <a:endParaRPr lang="en-US" b="0" i="0" dirty="0">
              <a:solidFill>
                <a:srgbClr val="707070"/>
              </a:solidFill>
              <a:effectLst/>
              <a:latin typeface="Lato" panose="020F0502020204030203" pitchFamily="34" charset="0"/>
            </a:endParaRPr>
          </a:p>
          <a:p>
            <a:pPr algn="l" fontAlgn="base"/>
            <a:endParaRPr lang="en-US" b="0" i="0" dirty="0">
              <a:solidFill>
                <a:srgbClr val="707070"/>
              </a:solidFill>
              <a:effectLst/>
              <a:latin typeface="Lato" panose="020F0502020204030203" pitchFamily="34" charset="0"/>
            </a:endParaRPr>
          </a:p>
          <a:p>
            <a:pPr algn="l" fontAlgn="base"/>
            <a:r>
              <a:rPr lang="en-US" b="0" i="0" dirty="0">
                <a:solidFill>
                  <a:srgbClr val="000000"/>
                </a:solidFill>
                <a:effectLst/>
                <a:latin typeface="var(--font-family-body)"/>
              </a:rPr>
              <a:t>CDC recommends that pregnant women receive Tdap during  the third trimester, between the 27th and 36th week, to pass the greatest number of protective antibodies to the baby </a:t>
            </a:r>
            <a:r>
              <a:rPr lang="en-US" b="0" i="1" dirty="0">
                <a:solidFill>
                  <a:srgbClr val="000000"/>
                </a:solidFill>
                <a:effectLst/>
                <a:latin typeface="var(--font-family-body)"/>
              </a:rPr>
              <a:t>before birth</a:t>
            </a:r>
            <a:r>
              <a:rPr lang="en-US" b="0" i="0" dirty="0">
                <a:solidFill>
                  <a:srgbClr val="000000"/>
                </a:solidFill>
                <a:effectLst/>
                <a:latin typeface="var(--font-family-body)"/>
              </a:rPr>
              <a:t>. These antibodies will help keep the baby protected during those first few months of life.</a:t>
            </a:r>
            <a:endParaRPr lang="en-US" b="0" i="0" dirty="0">
              <a:solidFill>
                <a:srgbClr val="707070"/>
              </a:solidFill>
              <a:effectLst/>
              <a:latin typeface="Lato" panose="020F0502020204030203" pitchFamily="34" charset="0"/>
            </a:endParaRPr>
          </a:p>
          <a:p>
            <a:pPr algn="l" fontAlgn="base"/>
            <a:endParaRPr lang="en-US" b="0" i="0" dirty="0">
              <a:solidFill>
                <a:srgbClr val="707070"/>
              </a:solidFill>
              <a:effectLst/>
              <a:latin typeface="Lato" panose="020F0502020204030203" pitchFamily="34" charset="0"/>
            </a:endParaRPr>
          </a:p>
          <a:p>
            <a:pPr algn="l" fontAlgn="base"/>
            <a:r>
              <a:rPr lang="en-US" b="0" i="0" dirty="0">
                <a:solidFill>
                  <a:srgbClr val="000000"/>
                </a:solidFill>
                <a:effectLst/>
                <a:latin typeface="var(--font-family-body)"/>
              </a:rPr>
              <a:t>Note that, similarly, giving the flu shot during pregnancy helps to protect both mother and child.</a:t>
            </a:r>
            <a:endParaRPr lang="en-US" b="0" i="0" dirty="0">
              <a:solidFill>
                <a:srgbClr val="707070"/>
              </a:solidFill>
              <a:effectLst/>
              <a:latin typeface="Lato" panose="020F0502020204030203" pitchFamily="34" charset="0"/>
            </a:endParaRPr>
          </a:p>
          <a:p>
            <a:pPr algn="l"/>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68</a:t>
            </a:fld>
            <a:endParaRPr lang="en-US"/>
          </a:p>
        </p:txBody>
      </p:sp>
    </p:spTree>
    <p:extLst>
      <p:ext uri="{BB962C8B-B14F-4D97-AF65-F5344CB8AC3E}">
        <p14:creationId xmlns:p14="http://schemas.microsoft.com/office/powerpoint/2010/main" val="28433682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i="0" dirty="0">
                <a:solidFill>
                  <a:srgbClr val="202253"/>
                </a:solidFill>
                <a:effectLst/>
                <a:latin typeface="+mj-lt"/>
              </a:rPr>
              <a:t>Which one of these is false? </a:t>
            </a:r>
          </a:p>
          <a:p>
            <a:pPr lvl="1"/>
            <a:r>
              <a:rPr lang="en-US" b="0" i="0" dirty="0">
                <a:solidFill>
                  <a:srgbClr val="202253"/>
                </a:solidFill>
                <a:effectLst/>
                <a:latin typeface="+mj-lt"/>
              </a:rPr>
              <a:t>COVID-19 vaccine reduces fertility.</a:t>
            </a:r>
          </a:p>
          <a:p>
            <a:pPr lvl="1"/>
            <a:r>
              <a:rPr lang="en-US" b="0" i="0" dirty="0">
                <a:solidFill>
                  <a:srgbClr val="202253"/>
                </a:solidFill>
                <a:effectLst/>
                <a:latin typeface="+mj-lt"/>
              </a:rPr>
              <a:t>OBs recommend COVID-19 vaccination during pregnancy.</a:t>
            </a:r>
          </a:p>
          <a:p>
            <a:pPr lvl="1"/>
            <a:r>
              <a:rPr lang="en-US" b="0" i="0" dirty="0">
                <a:solidFill>
                  <a:srgbClr val="202253"/>
                </a:solidFill>
                <a:effectLst/>
                <a:latin typeface="+mj-lt"/>
              </a:rPr>
              <a:t>Pregnant women who get sick with COVID-19 are more likely than nonpregnant women to need an Intensive Care Unit stay.</a:t>
            </a:r>
            <a:endParaRPr lang="en-US" dirty="0">
              <a:solidFill>
                <a:srgbClr val="202253"/>
              </a:solidFill>
              <a:latin typeface="+mj-lt"/>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69</a:t>
            </a:fld>
            <a:endParaRPr lang="en-US"/>
          </a:p>
        </p:txBody>
      </p:sp>
    </p:spTree>
    <p:extLst>
      <p:ext uri="{BB962C8B-B14F-4D97-AF65-F5344CB8AC3E}">
        <p14:creationId xmlns:p14="http://schemas.microsoft.com/office/powerpoint/2010/main" val="26523158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33333"/>
                </a:solidFill>
                <a:effectLst/>
                <a:latin typeface="Open Sans Semibold" panose="020B0604020202020204" pitchFamily="34" charset="0"/>
              </a:rPr>
              <a:t>(From CDC: https://www.cdc.gov/coronavirus/2019-ncov/vaccines/planning-for-pregnancy.html) </a:t>
            </a:r>
          </a:p>
          <a:p>
            <a:pPr algn="l"/>
            <a:r>
              <a:rPr lang="en-US" b="1" i="0" dirty="0">
                <a:solidFill>
                  <a:srgbClr val="333333"/>
                </a:solidFill>
                <a:effectLst/>
                <a:latin typeface="Open Sans Semibold" panose="020B0604020202020204" pitchFamily="34" charset="0"/>
              </a:rPr>
              <a:t>There is No Evidence that COVID-19 Vaccines Affect Fertility</a:t>
            </a:r>
          </a:p>
          <a:p>
            <a:pPr algn="l"/>
            <a:r>
              <a:rPr lang="en-US" b="1" i="0" dirty="0">
                <a:solidFill>
                  <a:srgbClr val="000000"/>
                </a:solidFill>
                <a:effectLst/>
                <a:latin typeface="Open Sans" panose="020B0606030504020204" pitchFamily="34" charset="0"/>
              </a:rPr>
              <a:t>There is currently no evidence that vaccine ingredients or antibodies made following COVID-19 vaccination would cause any problems with becoming pregnant now or in the future. </a:t>
            </a:r>
            <a:endParaRPr lang="en-US" b="0" i="0" dirty="0">
              <a:solidFill>
                <a:srgbClr val="000000"/>
              </a:solidFill>
              <a:effectLst/>
              <a:latin typeface="Open Sans" panose="020B0606030504020204" pitchFamily="34" charset="0"/>
            </a:endParaRPr>
          </a:p>
          <a:p>
            <a:pPr algn="l">
              <a:buFont typeface="Arial" panose="020B0604020202020204" pitchFamily="34" charset="0"/>
              <a:buChar char="•"/>
            </a:pPr>
            <a:r>
              <a:rPr lang="en-US" b="0" i="0" dirty="0">
                <a:solidFill>
                  <a:srgbClr val="000000"/>
                </a:solidFill>
                <a:effectLst/>
                <a:latin typeface="Open Sans" panose="020B0606030504020204" pitchFamily="34" charset="0"/>
              </a:rPr>
              <a:t>Recent studies have found no differences in pregnancy success rates among women who had antibodies from </a:t>
            </a:r>
            <a:r>
              <a:rPr lang="en-US" b="0" i="0" u="sng" dirty="0">
                <a:solidFill>
                  <a:srgbClr val="075290"/>
                </a:solidFill>
                <a:effectLst/>
                <a:latin typeface="Open Sans" panose="020B0606030504020204" pitchFamily="34" charset="0"/>
                <a:hlinkClick r:id="rId3"/>
              </a:rPr>
              <a:t>COVID-19 vaccines</a:t>
            </a:r>
            <a:r>
              <a:rPr lang="en-US" b="0" i="0" dirty="0">
                <a:solidFill>
                  <a:srgbClr val="000000"/>
                </a:solidFill>
                <a:effectLst/>
                <a:latin typeface="Open Sans" panose="020B0606030504020204" pitchFamily="34" charset="0"/>
              </a:rPr>
              <a:t> or from a recent COVID-19 infection, and women who had no antibodies, including for patients undergoing assisted reproductive technology procedures (e.g., in vitro fertilization).</a:t>
            </a:r>
            <a:r>
              <a:rPr lang="en-US" b="0" i="0" u="none" strike="noStrike" baseline="30000" dirty="0">
                <a:solidFill>
                  <a:srgbClr val="000000"/>
                </a:solidFill>
                <a:effectLst/>
                <a:latin typeface="Open Sans" panose="020B0606030504020204" pitchFamily="34" charset="0"/>
              </a:rPr>
              <a:t>11-13</a:t>
            </a:r>
            <a:endParaRPr lang="en-US" b="0" i="0" dirty="0">
              <a:solidFill>
                <a:srgbClr val="000000"/>
              </a:solidFill>
              <a:effectLst/>
              <a:latin typeface="Open Sans" panose="020B0606030504020204" pitchFamily="34" charset="0"/>
            </a:endParaRPr>
          </a:p>
          <a:p>
            <a:pPr algn="l">
              <a:buFont typeface="Arial" panose="020B0604020202020204" pitchFamily="34" charset="0"/>
              <a:buChar char="•"/>
            </a:pPr>
            <a:r>
              <a:rPr lang="en-US" b="0" i="0" dirty="0">
                <a:solidFill>
                  <a:srgbClr val="000000"/>
                </a:solidFill>
                <a:effectLst/>
                <a:latin typeface="Open Sans" panose="020B0606030504020204" pitchFamily="34" charset="0"/>
              </a:rPr>
              <a:t>A </a:t>
            </a:r>
            <a:r>
              <a:rPr lang="en-US" b="0" i="0" u="sng" dirty="0">
                <a:solidFill>
                  <a:srgbClr val="075290"/>
                </a:solidFill>
                <a:effectLst/>
                <a:latin typeface="Open Sans" panose="020B0606030504020204" pitchFamily="34" charset="0"/>
                <a:hlinkClick r:id="rId4"/>
              </a:rPr>
              <a:t>study</a:t>
            </a:r>
            <a:r>
              <a:rPr lang="en-US" b="0" i="0" dirty="0">
                <a:solidFill>
                  <a:srgbClr val="000000"/>
                </a:solidFill>
                <a:effectLst/>
                <a:latin typeface="Open Sans" panose="020B0606030504020204" pitchFamily="34" charset="0"/>
              </a:rPr>
              <a:t> of more than 2,000 females aged 21-45 years and their partners found that COVID-19 vaccination of either partner did not affect the likelihood of becoming pregnant.</a:t>
            </a:r>
            <a:r>
              <a:rPr lang="en-US" b="0" i="0" u="none" strike="noStrike" baseline="30000" dirty="0">
                <a:solidFill>
                  <a:srgbClr val="000000"/>
                </a:solidFill>
                <a:effectLst/>
                <a:latin typeface="Open Sans" panose="020B0606030504020204" pitchFamily="34" charset="0"/>
              </a:rPr>
              <a:t>14</a:t>
            </a:r>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Like with all vaccines, scientists continue to study COVID-19 vaccines carefully and will continue to report findings as they become available.</a:t>
            </a:r>
          </a:p>
        </p:txBody>
      </p:sp>
      <p:sp>
        <p:nvSpPr>
          <p:cNvPr id="4" name="Slide Number Placeholder 3"/>
          <p:cNvSpPr>
            <a:spLocks noGrp="1"/>
          </p:cNvSpPr>
          <p:nvPr>
            <p:ph type="sldNum" sz="quarter" idx="5"/>
          </p:nvPr>
        </p:nvSpPr>
        <p:spPr/>
        <p:txBody>
          <a:bodyPr/>
          <a:lstStyle/>
          <a:p>
            <a:fld id="{A8C381D7-3B13-4034-B734-D087811E7B1C}" type="slidenum">
              <a:rPr lang="en-US" smtClean="0"/>
              <a:t>70</a:t>
            </a:fld>
            <a:endParaRPr lang="en-US"/>
          </a:p>
        </p:txBody>
      </p:sp>
    </p:spTree>
    <p:extLst>
      <p:ext uri="{BB962C8B-B14F-4D97-AF65-F5344CB8AC3E}">
        <p14:creationId xmlns:p14="http://schemas.microsoft.com/office/powerpoint/2010/main" val="434332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var(--font-family-body)"/>
              </a:rPr>
              <a:t>Flu is more likely to cause severe illness in pregnant women than in non-pregnant women of reproductive age.</a:t>
            </a:r>
            <a:br>
              <a:rPr lang="en-US" b="0" i="0">
                <a:solidFill>
                  <a:srgbClr val="000000"/>
                </a:solidFill>
                <a:effectLst/>
                <a:latin typeface="var(--font-family-body)"/>
              </a:rPr>
            </a:b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Changes in the</a:t>
            </a:r>
            <a:r>
              <a:rPr lang="en-US" b="1" i="0">
                <a:solidFill>
                  <a:srgbClr val="000000"/>
                </a:solidFill>
                <a:effectLst/>
                <a:latin typeface="var(--font-family-body)"/>
              </a:rPr>
              <a:t> immune system</a:t>
            </a:r>
            <a:r>
              <a:rPr lang="en-US" b="0" i="0">
                <a:solidFill>
                  <a:srgbClr val="000000"/>
                </a:solidFill>
                <a:effectLst/>
                <a:latin typeface="var(--font-family-body)"/>
              </a:rPr>
              <a:t>, </a:t>
            </a:r>
            <a:r>
              <a:rPr lang="en-US" b="1" i="0">
                <a:solidFill>
                  <a:srgbClr val="000000"/>
                </a:solidFill>
                <a:effectLst/>
                <a:latin typeface="var(--font-family-body)"/>
              </a:rPr>
              <a:t>heart</a:t>
            </a:r>
            <a:r>
              <a:rPr lang="en-US" b="0" i="0">
                <a:solidFill>
                  <a:srgbClr val="000000"/>
                </a:solidFill>
                <a:effectLst/>
                <a:latin typeface="var(--font-family-body)"/>
              </a:rPr>
              <a:t>, and</a:t>
            </a:r>
            <a:r>
              <a:rPr lang="en-US" b="1" i="0">
                <a:solidFill>
                  <a:srgbClr val="000000"/>
                </a:solidFill>
                <a:effectLst/>
                <a:latin typeface="var(--font-family-body)"/>
              </a:rPr>
              <a:t> lungs</a:t>
            </a:r>
            <a:r>
              <a:rPr lang="en-US" b="0" i="0">
                <a:solidFill>
                  <a:srgbClr val="000000"/>
                </a:solidFill>
                <a:effectLst/>
                <a:latin typeface="var(--font-family-body)"/>
              </a:rPr>
              <a:t> during pregnancy make </a:t>
            </a:r>
            <a:r>
              <a:rPr lang="en-US" b="1" i="0">
                <a:solidFill>
                  <a:srgbClr val="000000"/>
                </a:solidFill>
                <a:effectLst/>
                <a:latin typeface="var(--font-family-body)"/>
              </a:rPr>
              <a:t>pregnant women and women up to 2 weeks postpartum </a:t>
            </a:r>
            <a:r>
              <a:rPr lang="en-US" b="0" i="0">
                <a:solidFill>
                  <a:srgbClr val="000000"/>
                </a:solidFill>
                <a:effectLst/>
                <a:latin typeface="var(--font-family-body)"/>
              </a:rPr>
              <a:t>more prone to severe illness from flu, including illness resulting in hospitalization. Pregnant women with influenza also are at an increased risk of intensive care unit admission.</a:t>
            </a:r>
            <a:br>
              <a:rPr lang="en-US" b="0" i="0">
                <a:solidFill>
                  <a:srgbClr val="000000"/>
                </a:solidFill>
                <a:effectLst/>
                <a:latin typeface="Lato" panose="020F0502020204030203" pitchFamily="34" charset="0"/>
              </a:rPr>
            </a:br>
            <a:r>
              <a:rPr lang="en-US" b="0" i="1">
                <a:solidFill>
                  <a:srgbClr val="000000"/>
                </a:solidFill>
                <a:effectLst/>
                <a:latin typeface="var(--font-family-body)"/>
                <a:hlinkClick r:id="rId3"/>
              </a:rPr>
              <a:t>ACOG Summary Document(opens in a new tab)</a:t>
            </a:r>
            <a:r>
              <a:rPr lang="en-US" b="0" i="1">
                <a:solidFill>
                  <a:srgbClr val="000000"/>
                </a:solidFill>
                <a:effectLst/>
                <a:latin typeface="var(--font-family-body)"/>
              </a:rPr>
              <a:t>;  </a:t>
            </a:r>
            <a:r>
              <a:rPr lang="en-US" b="0" i="1">
                <a:solidFill>
                  <a:srgbClr val="000000"/>
                </a:solidFill>
                <a:effectLst/>
                <a:latin typeface="var(--font-family-body)"/>
                <a:hlinkClick r:id="rId4"/>
              </a:rPr>
              <a:t>Systematic Review Article</a:t>
            </a:r>
            <a:r>
              <a:rPr lang="en-US" b="0" i="0">
                <a:solidFill>
                  <a:srgbClr val="000000"/>
                </a:solidFill>
                <a:effectLst/>
                <a:latin typeface="var(--font-family-body)"/>
                <a:hlinkClick r:id="rId4"/>
              </a:rPr>
              <a:t>(opens in a new tab)</a:t>
            </a:r>
            <a:br>
              <a:rPr lang="en-US" b="0" i="0">
                <a:solidFill>
                  <a:srgbClr val="000000"/>
                </a:solidFill>
                <a:effectLst/>
                <a:latin typeface="Lato" panose="020F0502020204030203" pitchFamily="34" charset="0"/>
              </a:rPr>
            </a:b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Lato" panose="020F0502020204030203" pitchFamily="34" charset="0"/>
              </a:rPr>
              <a:t>For example, among U.S. deaths reported to CDC due to the 2009 influenza pandemic , 5% of all these deaths involved pregnant women, even though pregnant women represented &lt;1% of the U.S. population.</a:t>
            </a:r>
          </a:p>
          <a:p>
            <a:pPr algn="l" fontAlgn="base"/>
            <a:r>
              <a:rPr lang="en-US" b="0" i="1">
                <a:solidFill>
                  <a:srgbClr val="000000"/>
                </a:solidFill>
                <a:effectLst/>
                <a:latin typeface="var(--font-family-body)"/>
                <a:hlinkClick r:id="rId5"/>
              </a:rPr>
              <a:t>JAMA</a:t>
            </a:r>
            <a:endParaRPr lang="en-US" b="0" i="0">
              <a:solidFill>
                <a:srgbClr val="000000"/>
              </a:solidFill>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9</a:t>
            </a:fld>
            <a:endParaRPr lang="en-US"/>
          </a:p>
        </p:txBody>
      </p:sp>
    </p:spTree>
    <p:extLst>
      <p:ext uri="{BB962C8B-B14F-4D97-AF65-F5344CB8AC3E}">
        <p14:creationId xmlns:p14="http://schemas.microsoft.com/office/powerpoint/2010/main" val="2906082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a:solidFill>
                  <a:srgbClr val="000000"/>
                </a:solidFill>
                <a:effectLst/>
                <a:latin typeface="var(--font-family-body)"/>
              </a:rPr>
              <a:t>Within 2 weeks of a flu shot, </a:t>
            </a:r>
            <a:r>
              <a:rPr lang="en-US" b="0" i="0">
                <a:solidFill>
                  <a:srgbClr val="000000"/>
                </a:solidFill>
                <a:effectLst/>
                <a:latin typeface="var(--font-family-body)"/>
              </a:rPr>
              <a:t>a</a:t>
            </a:r>
            <a:r>
              <a:rPr lang="en-US" b="1" i="0">
                <a:solidFill>
                  <a:srgbClr val="000000"/>
                </a:solidFill>
                <a:effectLst/>
                <a:latin typeface="var(--font-family-body)"/>
              </a:rPr>
              <a:t> </a:t>
            </a:r>
            <a:r>
              <a:rPr lang="en-US" b="0" i="0">
                <a:solidFill>
                  <a:srgbClr val="000000"/>
                </a:solidFill>
                <a:effectLst/>
                <a:latin typeface="var(--font-family-body)"/>
              </a:rPr>
              <a:t>mother's antibodies against flu pass to the fetus through the placenta. In this way, maternal vaccination offers protection via antibody transmission through the placenta and, postpartum, through breast milk.   </a:t>
            </a:r>
            <a:br>
              <a:rPr lang="en-US" b="0" i="0">
                <a:solidFill>
                  <a:srgbClr val="000000"/>
                </a:solidFill>
                <a:effectLst/>
                <a:latin typeface="Lato" panose="020F0502020204030203" pitchFamily="34" charset="0"/>
              </a:rPr>
            </a:br>
            <a:r>
              <a:rPr lang="en-US" b="0" i="1">
                <a:solidFill>
                  <a:srgbClr val="2467B2"/>
                </a:solidFill>
                <a:effectLst/>
                <a:latin typeface="var(--font-family-body)"/>
                <a:hlinkClick r:id="rId3"/>
              </a:rPr>
              <a:t>Source</a:t>
            </a:r>
            <a:r>
              <a:rPr lang="en-US" b="0" i="0">
                <a:solidFill>
                  <a:srgbClr val="2467B2"/>
                </a:solidFill>
                <a:effectLst/>
                <a:latin typeface="var(--font-family-body)"/>
                <a:hlinkClick r:id="rId3"/>
              </a:rPr>
              <a:t>(opens in a new tab)</a:t>
            </a: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Because babies &lt;6 months of age cannot receive flu vaccine, this indirect protection </a:t>
            </a:r>
            <a:r>
              <a:rPr lang="en-US" b="1" i="0">
                <a:solidFill>
                  <a:srgbClr val="000000"/>
                </a:solidFill>
                <a:effectLst/>
                <a:latin typeface="var(--font-family-body)"/>
              </a:rPr>
              <a:t>is currently the best prevention strategy for newborns</a:t>
            </a:r>
            <a:r>
              <a:rPr lang="en-US" b="0" i="0">
                <a:solidFill>
                  <a:srgbClr val="000000"/>
                </a:solidFill>
                <a:effectLst/>
                <a:latin typeface="var(--font-family-body)"/>
              </a:rPr>
              <a:t>.</a:t>
            </a:r>
            <a:endParaRPr lang="en-US" b="0" i="0">
              <a:solidFill>
                <a:srgbClr val="000000"/>
              </a:solidFill>
              <a:effectLst/>
              <a:latin typeface="Lato" panose="020F0502020204030203" pitchFamily="34" charset="0"/>
            </a:endParaRPr>
          </a:p>
          <a:p>
            <a:pPr algn="l" fontAlgn="base"/>
            <a:r>
              <a:rPr lang="en-US" b="0" i="0">
                <a:solidFill>
                  <a:srgbClr val="000000"/>
                </a:solidFill>
                <a:effectLst/>
                <a:latin typeface="var(--font-family-body)"/>
              </a:rPr>
              <a:t>The flu vaccine also reduces a pregnant woman's risk of severe influenza requiring hospitalization and ICU care.</a:t>
            </a:r>
            <a:br>
              <a:rPr lang="en-US" b="0" i="0">
                <a:solidFill>
                  <a:srgbClr val="000000"/>
                </a:solidFill>
                <a:effectLst/>
                <a:latin typeface="var(--font-family-body)"/>
              </a:rPr>
            </a:br>
            <a:r>
              <a:rPr lang="en-US" b="0" i="1">
                <a:solidFill>
                  <a:srgbClr val="000000"/>
                </a:solidFill>
                <a:effectLst/>
                <a:latin typeface="var(--font-family-body)"/>
                <a:hlinkClick r:id="rId4"/>
              </a:rPr>
              <a:t>Source</a:t>
            </a:r>
            <a:endParaRPr lang="en-US" b="0" i="0">
              <a:solidFill>
                <a:srgbClr val="000000"/>
              </a:solidFill>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10</a:t>
            </a:fld>
            <a:endParaRPr lang="en-US"/>
          </a:p>
        </p:txBody>
      </p:sp>
    </p:spTree>
    <p:extLst>
      <p:ext uri="{BB962C8B-B14F-4D97-AF65-F5344CB8AC3E}">
        <p14:creationId xmlns:p14="http://schemas.microsoft.com/office/powerpoint/2010/main" val="1122810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Lato" panose="020F0502020204030203" pitchFamily="34" charset="0"/>
              </a:rPr>
              <a:t>Vaccination has been shown to reduce the risk of flu-associated acute respiratory infection in pregnant women by about one-half.  (</a:t>
            </a:r>
            <a:r>
              <a:rPr lang="en-US" b="0" i="0">
                <a:solidFill>
                  <a:srgbClr val="000000"/>
                </a:solidFill>
                <a:effectLst/>
                <a:latin typeface="var(--font-family-body)"/>
                <a:hlinkClick r:id="rId3"/>
              </a:rPr>
              <a:t>CDC data(opens in a new tab)</a:t>
            </a:r>
            <a:r>
              <a:rPr lang="en-US" b="0" i="0">
                <a:solidFill>
                  <a:srgbClr val="000000"/>
                </a:solidFill>
                <a:effectLst/>
                <a:latin typeface="Lato" panose="020F0502020204030203" pitchFamily="34" charset="0"/>
              </a:rPr>
              <a:t>)</a:t>
            </a:r>
          </a:p>
          <a:p>
            <a:pPr algn="l" fontAlgn="base"/>
            <a:r>
              <a:rPr lang="en-US" b="0" i="0">
                <a:solidFill>
                  <a:srgbClr val="000000"/>
                </a:solidFill>
                <a:effectLst/>
                <a:latin typeface="var(--font-family-body)"/>
              </a:rPr>
              <a:t>The real issue, though, is the risk a pregnant woman faces when she gets influenza infection: her infection may be so severe that she needs hospital care. How much does flu vaccination help to prevent this? </a:t>
            </a:r>
          </a:p>
          <a:p>
            <a:pPr algn="l" fontAlgn="base"/>
            <a:endParaRPr lang="en-US" b="0" i="0">
              <a:solidFill>
                <a:srgbClr val="000000"/>
              </a:solidFill>
              <a:effectLst/>
              <a:latin typeface="var(--font-family-body)"/>
            </a:endParaRPr>
          </a:p>
          <a:p>
            <a:pPr algn="l" fontAlgn="base"/>
            <a:r>
              <a:rPr lang="en-US" b="0" i="0">
                <a:solidFill>
                  <a:srgbClr val="000000"/>
                </a:solidFill>
                <a:effectLst/>
                <a:latin typeface="var(--font-family-body)"/>
              </a:rPr>
              <a:t>The answer is 40%!</a:t>
            </a:r>
            <a:endParaRPr lang="en-US" b="0" i="0">
              <a:solidFill>
                <a:srgbClr val="000000"/>
              </a:solidFill>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12</a:t>
            </a:fld>
            <a:endParaRPr lang="en-US"/>
          </a:p>
        </p:txBody>
      </p:sp>
    </p:spTree>
    <p:extLst>
      <p:ext uri="{BB962C8B-B14F-4D97-AF65-F5344CB8AC3E}">
        <p14:creationId xmlns:p14="http://schemas.microsoft.com/office/powerpoint/2010/main" val="3057991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Lato" panose="020F0502020204030203" pitchFamily="34" charset="0"/>
              </a:rPr>
              <a:t>Vaccination has been shown to reduce the risk of flu-associated acute respiratory infection in pregnant women by about one-half.  (</a:t>
            </a:r>
            <a:r>
              <a:rPr lang="en-US" b="0" i="0">
                <a:solidFill>
                  <a:srgbClr val="000000"/>
                </a:solidFill>
                <a:effectLst/>
                <a:latin typeface="var(--font-family-body)"/>
                <a:hlinkClick r:id="rId3"/>
              </a:rPr>
              <a:t>CDC data(opens in a new tab)</a:t>
            </a:r>
            <a:r>
              <a:rPr lang="en-US" b="0" i="0">
                <a:solidFill>
                  <a:srgbClr val="000000"/>
                </a:solidFill>
                <a:effectLst/>
                <a:latin typeface="Lato" panose="020F0502020204030203" pitchFamily="34" charset="0"/>
              </a:rPr>
              <a:t>)</a:t>
            </a:r>
          </a:p>
          <a:p>
            <a:pPr algn="l" fontAlgn="base"/>
            <a:r>
              <a:rPr lang="en-US" b="0" i="0">
                <a:solidFill>
                  <a:srgbClr val="000000"/>
                </a:solidFill>
                <a:effectLst/>
                <a:latin typeface="var(--font-family-body)"/>
              </a:rPr>
              <a:t>The real issue, though, is the risk a pregnant woman faces when she gets influenza infection: her infection may be so severe that she needs hospital care. How much does flu vaccination help to prevent this? </a:t>
            </a:r>
          </a:p>
          <a:p>
            <a:pPr algn="l" fontAlgn="base"/>
            <a:endParaRPr lang="en-US" b="0" i="0">
              <a:solidFill>
                <a:srgbClr val="000000"/>
              </a:solidFill>
              <a:effectLst/>
              <a:latin typeface="var(--font-family-body)"/>
            </a:endParaRPr>
          </a:p>
          <a:p>
            <a:pPr algn="l" fontAlgn="base"/>
            <a:r>
              <a:rPr lang="en-US" b="0" i="0">
                <a:solidFill>
                  <a:srgbClr val="000000"/>
                </a:solidFill>
                <a:effectLst/>
                <a:latin typeface="var(--font-family-body)"/>
              </a:rPr>
              <a:t>The answer is 40%!</a:t>
            </a:r>
            <a:endParaRPr lang="en-US" b="0" i="0">
              <a:solidFill>
                <a:srgbClr val="000000"/>
              </a:solidFill>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13</a:t>
            </a:fld>
            <a:endParaRPr lang="en-US"/>
          </a:p>
        </p:txBody>
      </p:sp>
    </p:spTree>
    <p:extLst>
      <p:ext uri="{BB962C8B-B14F-4D97-AF65-F5344CB8AC3E}">
        <p14:creationId xmlns:p14="http://schemas.microsoft.com/office/powerpoint/2010/main" val="2347820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109.xml"/><Relationship Id="rId4" Type="http://schemas.openxmlformats.org/officeDocument/2006/relationships/image" Target="../media/image7.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110.xml"/><Relationship Id="rId4" Type="http://schemas.openxmlformats.org/officeDocument/2006/relationships/image" Target="../media/image7.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11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tags" Target="../tags/tag112.xml"/><Relationship Id="rId4" Type="http://schemas.openxmlformats.org/officeDocument/2006/relationships/image" Target="../media/image7.emf"/></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4.emf"/><Relationship Id="rId4" Type="http://schemas.openxmlformats.org/officeDocument/2006/relationships/oleObject" Target="../embeddings/oleObject70.bin"/></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115.xml"/><Relationship Id="rId4" Type="http://schemas.openxmlformats.org/officeDocument/2006/relationships/image" Target="../media/image4.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116.xml"/><Relationship Id="rId4" Type="http://schemas.openxmlformats.org/officeDocument/2006/relationships/image" Target="../media/image4.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117.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4.emf"/><Relationship Id="rId4" Type="http://schemas.openxmlformats.org/officeDocument/2006/relationships/oleObject" Target="../embeddings/oleObject74.bin"/></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tags" Target="../tags/tag120.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121.xml"/><Relationship Id="rId4" Type="http://schemas.openxmlformats.org/officeDocument/2006/relationships/image" Target="../media/image4.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tags" Target="../tags/tag122.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123.xml"/><Relationship Id="rId5" Type="http://schemas.openxmlformats.org/officeDocument/2006/relationships/image" Target="../media/image12.png"/><Relationship Id="rId4" Type="http://schemas.openxmlformats.org/officeDocument/2006/relationships/image" Target="../media/image4.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6.bin"/></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9.bin"/></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oleObject" Target="../embeddings/oleObject1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oleObject" Target="../embeddings/oleObject1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oleObject" Target="../embeddings/oleObject13.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oleObject" Target="../embeddings/oleObject14.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7.emf"/><Relationship Id="rId4" Type="http://schemas.openxmlformats.org/officeDocument/2006/relationships/oleObject" Target="../embeddings/oleObject15.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7.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7.emf"/></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18.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19.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0.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1.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2.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3.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24.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25.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oleObject" Target="../embeddings/oleObject26.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7.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28.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9.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30.bin"/></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7.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7.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58.xml"/><Relationship Id="rId5" Type="http://schemas.openxmlformats.org/officeDocument/2006/relationships/image" Target="../media/image18.png"/><Relationship Id="rId4" Type="http://schemas.openxmlformats.org/officeDocument/2006/relationships/image" Target="../media/image14.emf"/></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7.emf"/><Relationship Id="rId4" Type="http://schemas.openxmlformats.org/officeDocument/2006/relationships/oleObject" Target="../embeddings/oleObject34.bin"/></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7.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7.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7.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66.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7.emf"/><Relationship Id="rId4" Type="http://schemas.openxmlformats.org/officeDocument/2006/relationships/oleObject" Target="../embeddings/oleObject41.bin"/></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7.emf"/></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7.emf"/><Relationship Id="rId4" Type="http://schemas.openxmlformats.org/officeDocument/2006/relationships/oleObject" Target="../embeddings/oleObject43.bin"/></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7.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6.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7.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8.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9.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50.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51.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2.png"/><Relationship Id="rId5" Type="http://schemas.openxmlformats.org/officeDocument/2006/relationships/image" Target="../media/image14.emf"/><Relationship Id="rId4" Type="http://schemas.openxmlformats.org/officeDocument/2006/relationships/oleObject" Target="../embeddings/oleObject52.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53.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5.png"/><Relationship Id="rId5" Type="http://schemas.openxmlformats.org/officeDocument/2006/relationships/image" Target="../media/image7.emf"/><Relationship Id="rId4" Type="http://schemas.openxmlformats.org/officeDocument/2006/relationships/oleObject" Target="../embeddings/oleObject54.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oleObject" Target="../embeddings/oleObject55.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6.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57.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8.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59.bin"/></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102.xml"/><Relationship Id="rId4" Type="http://schemas.openxmlformats.org/officeDocument/2006/relationships/image" Target="../media/image7.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103.xml"/><Relationship Id="rId4" Type="http://schemas.openxmlformats.org/officeDocument/2006/relationships/image" Target="../media/image7.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104.xml"/><Relationship Id="rId5" Type="http://schemas.openxmlformats.org/officeDocument/2006/relationships/image" Target="../media/image18.png"/><Relationship Id="rId4" Type="http://schemas.openxmlformats.org/officeDocument/2006/relationships/image" Target="../media/image5.emf"/></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7.emf"/><Relationship Id="rId4" Type="http://schemas.openxmlformats.org/officeDocument/2006/relationships/oleObject" Target="../embeddings/oleObject63.bin"/></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107.xml"/><Relationship Id="rId5" Type="http://schemas.openxmlformats.org/officeDocument/2006/relationships/image" Target="../media/image12.png"/><Relationship Id="rId4" Type="http://schemas.openxmlformats.org/officeDocument/2006/relationships/image" Target="../media/image7.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xml"/><Relationship Id="rId1" Type="http://schemas.openxmlformats.org/officeDocument/2006/relationships/tags" Target="../tags/tag108.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1862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19"/>
            <a:ext cx="10437812" cy="2006451"/>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2006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617500" y="295121"/>
            <a:ext cx="9613861" cy="853319"/>
          </a:xfrm>
        </p:spPr>
        <p:txBody>
          <a:bodyPr>
            <a:normAutofit/>
          </a:bodyPr>
          <a:lstStyle>
            <a:lvl1pPr>
              <a:defRPr sz="4000" b="1"/>
            </a:lvl1pPr>
          </a:lstStyle>
          <a:p>
            <a:r>
              <a:rPr lang="en-US"/>
              <a:t>Gretchen Homan, KAAP</a:t>
            </a:r>
          </a:p>
        </p:txBody>
      </p:sp>
      <p:sp>
        <p:nvSpPr>
          <p:cNvPr id="3" name="Content Placeholder 2"/>
          <p:cNvSpPr>
            <a:spLocks noGrp="1"/>
          </p:cNvSpPr>
          <p:nvPr>
            <p:ph idx="1"/>
          </p:nvPr>
        </p:nvSpPr>
        <p:spPr>
          <a:xfrm>
            <a:off x="617500" y="2301573"/>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617499" y="1148441"/>
            <a:ext cx="9613861" cy="85332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a:t>Outgoing IKC Past Chair </a:t>
            </a:r>
            <a:br>
              <a:rPr lang="en-US"/>
            </a:br>
            <a:r>
              <a:rPr lang="en-US"/>
              <a:t>Served on IKC Board 2017-2020</a:t>
            </a:r>
          </a:p>
        </p:txBody>
      </p:sp>
    </p:spTree>
    <p:extLst>
      <p:ext uri="{BB962C8B-B14F-4D97-AF65-F5344CB8AC3E}">
        <p14:creationId xmlns:p14="http://schemas.microsoft.com/office/powerpoint/2010/main" val="3409787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46731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195768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2" name="Rectangle 11">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7" name="Straight Connector 16">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8"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a:t>Questions or Discussion?</a:t>
            </a:r>
          </a:p>
        </p:txBody>
      </p:sp>
    </p:spTree>
    <p:extLst>
      <p:ext uri="{BB962C8B-B14F-4D97-AF65-F5344CB8AC3E}">
        <p14:creationId xmlns:p14="http://schemas.microsoft.com/office/powerpoint/2010/main" val="2096386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676128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665421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91972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1748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2392655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262566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668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65699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95866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8803070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7"/>
            <a:ext cx="3448800" cy="3447288"/>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spTree>
    <p:extLst>
      <p:ext uri="{BB962C8B-B14F-4D97-AF65-F5344CB8AC3E}">
        <p14:creationId xmlns:p14="http://schemas.microsoft.com/office/powerpoint/2010/main" val="2485040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702174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4157947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7592785" cy="321164"/>
          </a:xfrm>
          <a:prstGeom prst="rect">
            <a:avLst/>
          </a:prstGeom>
        </p:spPr>
      </p:pic>
      <p:sp>
        <p:nvSpPr>
          <p:cNvPr id="17" name="Rectangle 16"/>
          <p:cNvSpPr/>
          <p:nvPr/>
        </p:nvSpPr>
        <p:spPr bwMode="ltGray">
          <a:xfrm>
            <a:off x="0" y="134539"/>
            <a:ext cx="7592785" cy="2006451"/>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7" y="295122"/>
            <a:ext cx="7440648" cy="853319"/>
          </a:xfrm>
        </p:spPr>
        <p:txBody>
          <a:bodyPr>
            <a:normAutofit/>
          </a:bodyPr>
          <a:lstStyle>
            <a:lvl1pPr>
              <a:defRPr sz="3200" b="1"/>
            </a:lvl1pPr>
          </a:lstStyle>
          <a:p>
            <a:r>
              <a:rPr lang="en-US"/>
              <a:t>Gretchen Homan, KAAP</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746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998540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870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716631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437412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137737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308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12381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9920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90865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2110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7537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144642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143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9497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33744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47732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38402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0172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lvl1pPr algn="l">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256222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06292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lgn="l">
              <a:defRPr sz="5400"/>
            </a:lvl1pPr>
          </a:lstStyle>
          <a:p>
            <a:r>
              <a:rPr lang="en-US" dirty="0"/>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640">
                <a:solidFill>
                  <a:schemeClr val="bg1">
                    <a:lumMod val="50000"/>
                  </a:schemeClr>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643172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70823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84436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390985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spTree>
    <p:extLst>
      <p:ext uri="{BB962C8B-B14F-4D97-AF65-F5344CB8AC3E}">
        <p14:creationId xmlns:p14="http://schemas.microsoft.com/office/powerpoint/2010/main" val="1295389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7592785" cy="321164"/>
          </a:xfrm>
          <a:prstGeom prst="rect">
            <a:avLst/>
          </a:prstGeom>
        </p:spPr>
      </p:pic>
      <p:sp>
        <p:nvSpPr>
          <p:cNvPr id="17" name="Rectangle 16"/>
          <p:cNvSpPr/>
          <p:nvPr/>
        </p:nvSpPr>
        <p:spPr bwMode="ltGray">
          <a:xfrm>
            <a:off x="0" y="134539"/>
            <a:ext cx="7592785" cy="200645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7" y="295122"/>
            <a:ext cx="7440648" cy="853319"/>
          </a:xfrm>
        </p:spPr>
        <p:txBody>
          <a:bodyPr>
            <a:normAutofit/>
          </a:bodyPr>
          <a:lstStyle>
            <a:lvl1pPr>
              <a:defRPr sz="3200" b="1"/>
            </a:lvl1pPr>
          </a:lstStyle>
          <a:p>
            <a:r>
              <a:rPr lang="en-US"/>
              <a:t>Gretchen Homan, KAAP</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803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9334830" cy="321164"/>
          </a:xfrm>
          <a:prstGeom prst="rect">
            <a:avLst/>
          </a:prstGeom>
        </p:spPr>
      </p:pic>
      <p:sp>
        <p:nvSpPr>
          <p:cNvPr id="17" name="Rectangle 16"/>
          <p:cNvSpPr/>
          <p:nvPr/>
        </p:nvSpPr>
        <p:spPr bwMode="ltGray">
          <a:xfrm>
            <a:off x="-1" y="134539"/>
            <a:ext cx="9334831" cy="200645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6" y="295122"/>
            <a:ext cx="9007767" cy="853319"/>
          </a:xfrm>
        </p:spPr>
        <p:txBody>
          <a:bodyPr>
            <a:normAutofit/>
          </a:bodyPr>
          <a:lstStyle>
            <a:lvl1pPr>
              <a:defRPr sz="3200" b="1"/>
            </a:lvl1pPr>
          </a:lstStyle>
          <a:p>
            <a:r>
              <a:rPr lang="en-US" b="0"/>
              <a:t>Incoming Funding &amp; Grant Development Chair</a:t>
            </a:r>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303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510679"/>
            <a:ext cx="5669279" cy="321164"/>
          </a:xfrm>
          <a:prstGeom prst="rect">
            <a:avLst/>
          </a:prstGeom>
        </p:spPr>
      </p:pic>
      <p:sp>
        <p:nvSpPr>
          <p:cNvPr id="17" name="Rectangle 16"/>
          <p:cNvSpPr/>
          <p:nvPr/>
        </p:nvSpPr>
        <p:spPr bwMode="ltGray">
          <a:xfrm>
            <a:off x="0" y="1306619"/>
            <a:ext cx="5669280" cy="424476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256035" y="1791755"/>
            <a:ext cx="5142901" cy="853319"/>
          </a:xfrm>
        </p:spPr>
        <p:txBody>
          <a:bodyPr>
            <a:normAutofit/>
          </a:bodyPr>
          <a:lstStyle>
            <a:lvl1pPr>
              <a:defRPr sz="3200" b="1"/>
            </a:lvl1pPr>
          </a:lstStyle>
          <a:p>
            <a:r>
              <a:rPr lang="en-US" b="0"/>
              <a:t>Incoming Funding &amp; Grant Development Chair</a:t>
            </a:r>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342827"/>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51437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72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6065"/>
            <a:ext cx="12192000" cy="321164"/>
          </a:xfrm>
          <a:prstGeom prst="rect">
            <a:avLst/>
          </a:prstGeom>
        </p:spPr>
      </p:pic>
      <p:sp>
        <p:nvSpPr>
          <p:cNvPr id="17" name="Rectangle 16"/>
          <p:cNvSpPr/>
          <p:nvPr/>
        </p:nvSpPr>
        <p:spPr bwMode="ltGray">
          <a:xfrm>
            <a:off x="-1" y="70932"/>
            <a:ext cx="12192001" cy="1233084"/>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49223" y="254832"/>
            <a:ext cx="10950797" cy="853319"/>
          </a:xfrm>
        </p:spPr>
        <p:txBody>
          <a:bodyPr>
            <a:normAutofit/>
          </a:bodyPr>
          <a:lstStyle>
            <a:lvl1pPr>
              <a:defRPr sz="3200" b="1">
                <a:solidFill>
                  <a:srgbClr val="A3CAE7"/>
                </a:solidFill>
              </a:defRPr>
            </a:lvl1pPr>
          </a:lstStyle>
          <a:p>
            <a:r>
              <a:rPr lang="en-US"/>
              <a:t>IKC Members Remaining on the Board in New Positions</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6339840" y="254832"/>
            <a:ext cx="58521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423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144823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00718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249548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325141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537331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6645" y="2883606"/>
            <a:ext cx="5958709" cy="1090788"/>
          </a:xfrm>
        </p:spPr>
        <p:txBody>
          <a:bodyPr anchor="ctr">
            <a:noAutofit/>
          </a:bodyPr>
          <a:lstStyle>
            <a:lvl1pPr algn="ctr">
              <a:defRPr sz="8000"/>
            </a:lvl1pPr>
          </a:lstStyle>
          <a:p>
            <a:r>
              <a:rPr lang="en-US"/>
              <a:t>Questions?</a:t>
            </a:r>
          </a:p>
        </p:txBody>
      </p:sp>
      <p:sp>
        <p:nvSpPr>
          <p:cNvPr id="16" name="Rectangle 15">
            <a:extLst>
              <a:ext uri="{FF2B5EF4-FFF2-40B4-BE49-F238E27FC236}">
                <a16:creationId xmlns:a16="http://schemas.microsoft.com/office/drawing/2014/main" id="{EA17A0E0-528E-4619-8B66-80A2125E748F}"/>
              </a:ext>
            </a:extLst>
          </p:cNvPr>
          <p:cNvSpPr/>
          <p:nvPr userDrawn="1"/>
        </p:nvSpPr>
        <p:spPr>
          <a:xfrm>
            <a:off x="0" y="6032634"/>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555D165E-9465-4327-B2C2-AF479087C5F6}"/>
              </a:ext>
            </a:extLst>
          </p:cNvPr>
          <p:cNvSpPr/>
          <p:nvPr userDrawn="1"/>
        </p:nvSpPr>
        <p:spPr>
          <a:xfrm>
            <a:off x="-3177" y="6177515"/>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23A37B-EABD-4509-AEC7-32726A9699C4}"/>
              </a:ext>
            </a:extLst>
          </p:cNvPr>
          <p:cNvSpPr/>
          <p:nvPr userDrawn="1"/>
        </p:nvSpPr>
        <p:spPr bwMode="ltGray">
          <a:xfrm>
            <a:off x="0" y="6326371"/>
            <a:ext cx="12192000" cy="56434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25267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A6C69-6797-4E8A-BF37-F2C3751466E9}" type="datetimeFigureOut">
              <a:rPr lang="en-US" dirty="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535546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014A1-A632-4878-A0D3-F52BA7563730}" type="datetimeFigureOut">
              <a:rPr lang="en-US" dirty="0"/>
              <a:t>5/11/2023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221992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5/11/2023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3524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63474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873897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58478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8738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49"/>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43"/>
            <a:ext cx="1602997" cy="144270"/>
          </a:xfrm>
          <a:prstGeom prst="rect">
            <a:avLst/>
          </a:prstGeom>
        </p:spPr>
      </p:pic>
      <p:sp>
        <p:nvSpPr>
          <p:cNvPr id="8" name="Rectangle 7"/>
          <p:cNvSpPr/>
          <p:nvPr/>
        </p:nvSpPr>
        <p:spPr bwMode="ltGray">
          <a:xfrm>
            <a:off x="0" y="148909"/>
            <a:ext cx="10437812" cy="1368198"/>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148909"/>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292537"/>
            <a:ext cx="9613861" cy="1080938"/>
          </a:xfrm>
        </p:spPr>
        <p:txBody>
          <a:bodyPr/>
          <a:lstStyle/>
          <a:p>
            <a:r>
              <a:rPr lang="en-US"/>
              <a:t>Click to edit Master title style</a:t>
            </a:r>
          </a:p>
        </p:txBody>
      </p:sp>
      <p:sp>
        <p:nvSpPr>
          <p:cNvPr id="5" name="Slide Number Placeholder 4"/>
          <p:cNvSpPr>
            <a:spLocks noGrp="1"/>
          </p:cNvSpPr>
          <p:nvPr>
            <p:ph type="sldNum" sz="quarter" idx="12"/>
          </p:nvPr>
        </p:nvSpPr>
        <p:spPr>
          <a:xfrm>
            <a:off x="10810248" y="284332"/>
            <a:ext cx="1154151" cy="1090789"/>
          </a:xfrm>
        </p:spPr>
        <p:txBody>
          <a:bodyPr/>
          <a:lstStyle/>
          <a:p>
            <a:fld id="{6D22F896-40B5-4ADD-8801-0D06FADFA095}" type="slidenum">
              <a:rPr lang="en-US" dirty="0"/>
              <a:t>‹#›</a:t>
            </a:fld>
            <a:endParaRPr lang="en-US"/>
          </a:p>
        </p:txBody>
      </p:sp>
      <p:sp>
        <p:nvSpPr>
          <p:cNvPr id="11" name="Content Placeholder 2">
            <a:extLst>
              <a:ext uri="{FF2B5EF4-FFF2-40B4-BE49-F238E27FC236}">
                <a16:creationId xmlns:a16="http://schemas.microsoft.com/office/drawing/2014/main" id="{E52913DF-716E-438F-82EF-467CE2130118}"/>
              </a:ext>
            </a:extLst>
          </p:cNvPr>
          <p:cNvSpPr>
            <a:spLocks noGrp="1"/>
          </p:cNvSpPr>
          <p:nvPr>
            <p:ph idx="1"/>
          </p:nvPr>
        </p:nvSpPr>
        <p:spPr>
          <a:xfrm>
            <a:off x="617499" y="1770191"/>
            <a:ext cx="9613861"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08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3144955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0609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939763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078780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3F48C-C7C6-4055-9F49-3777875E72AE}" type="datetimeFigureOut">
              <a:rPr lang="en-US" dirty="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97090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5/11/2023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25626213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83779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38" name="Picture 3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39" name="Rectangle 38">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44" name="Straight Connector 43">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45"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a:t>Title</a:t>
            </a:r>
          </a:p>
        </p:txBody>
      </p:sp>
      <p:sp>
        <p:nvSpPr>
          <p:cNvPr id="36"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a:t>Subtitle</a:t>
            </a:r>
          </a:p>
        </p:txBody>
      </p:sp>
      <p:sp>
        <p:nvSpPr>
          <p:cNvPr id="37"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a:t>Date</a:t>
            </a:r>
          </a:p>
        </p:txBody>
      </p:sp>
    </p:spTree>
    <p:extLst>
      <p:ext uri="{BB962C8B-B14F-4D97-AF65-F5344CB8AC3E}">
        <p14:creationId xmlns:p14="http://schemas.microsoft.com/office/powerpoint/2010/main" val="287620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ient 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a:stretch/>
        </p:blipFill>
        <p:spPr>
          <a:xfrm>
            <a:off x="-1" y="507851"/>
            <a:ext cx="4206363"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0" y="649895"/>
            <a:ext cx="4206362"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1" name="Group 10">
            <a:extLst>
              <a:ext uri="{FF2B5EF4-FFF2-40B4-BE49-F238E27FC236}">
                <a16:creationId xmlns:a16="http://schemas.microsoft.com/office/drawing/2014/main" id="{773C75AE-9566-4E3B-8ABC-6E24FB4BE25B}"/>
              </a:ext>
            </a:extLst>
          </p:cNvPr>
          <p:cNvGrpSpPr/>
          <p:nvPr userDrawn="1"/>
        </p:nvGrpSpPr>
        <p:grpSpPr>
          <a:xfrm>
            <a:off x="3724275" y="1070092"/>
            <a:ext cx="8544665" cy="97898"/>
            <a:chOff x="3724275" y="1070092"/>
            <a:chExt cx="8544665" cy="97898"/>
          </a:xfrm>
        </p:grpSpPr>
        <p:cxnSp>
          <p:nvCxnSpPr>
            <p:cNvPr id="12" name="Straight Connector 11">
              <a:extLst>
                <a:ext uri="{FF2B5EF4-FFF2-40B4-BE49-F238E27FC236}">
                  <a16:creationId xmlns:a16="http://schemas.microsoft.com/office/drawing/2014/main" id="{E5832262-43E3-4A07-82F9-44A3C389201E}"/>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3" name="Rectangle 11">
              <a:extLst>
                <a:ext uri="{FF2B5EF4-FFF2-40B4-BE49-F238E27FC236}">
                  <a16:creationId xmlns:a16="http://schemas.microsoft.com/office/drawing/2014/main" id="{5065A4B8-5F15-4D02-9448-AB93774FE071}"/>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F8E9294F-BB5D-46ED-B464-54CBD1CF8C8D}"/>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5" name="Straight Arrow Connector 14">
              <a:extLst>
                <a:ext uri="{FF2B5EF4-FFF2-40B4-BE49-F238E27FC236}">
                  <a16:creationId xmlns:a16="http://schemas.microsoft.com/office/drawing/2014/main" id="{D0A5D17E-15DF-4C7D-8634-463BF7667DBC}"/>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D4801302-3D6B-4CBE-AB1F-66B2163E9DE9}"/>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3" name="Title 2"/>
          <p:cNvSpPr>
            <a:spLocks noGrp="1"/>
          </p:cNvSpPr>
          <p:nvPr>
            <p:ph type="title" hasCustomPrompt="1"/>
          </p:nvPr>
        </p:nvSpPr>
        <p:spPr>
          <a:xfrm>
            <a:off x="4500978" y="682294"/>
            <a:ext cx="7402544"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2876873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663586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a:t>Title</a:t>
            </a:r>
          </a:p>
        </p:txBody>
      </p:sp>
    </p:spTree>
    <p:extLst>
      <p:ext uri="{BB962C8B-B14F-4D97-AF65-F5344CB8AC3E}">
        <p14:creationId xmlns:p14="http://schemas.microsoft.com/office/powerpoint/2010/main" val="4121266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10674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a:t>Title</a:t>
            </a:r>
          </a:p>
        </p:txBody>
      </p:sp>
    </p:spTree>
    <p:extLst>
      <p:ext uri="{BB962C8B-B14F-4D97-AF65-F5344CB8AC3E}">
        <p14:creationId xmlns:p14="http://schemas.microsoft.com/office/powerpoint/2010/main" val="1926595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49177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81897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a:t>Title</a:t>
            </a:r>
          </a:p>
        </p:txBody>
      </p:sp>
    </p:spTree>
    <p:extLst>
      <p:ext uri="{BB962C8B-B14F-4D97-AF65-F5344CB8AC3E}">
        <p14:creationId xmlns:p14="http://schemas.microsoft.com/office/powerpoint/2010/main" val="2398059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42748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a:t>Title</a:t>
            </a:r>
          </a:p>
        </p:txBody>
      </p:sp>
    </p:spTree>
    <p:extLst>
      <p:ext uri="{BB962C8B-B14F-4D97-AF65-F5344CB8AC3E}">
        <p14:creationId xmlns:p14="http://schemas.microsoft.com/office/powerpoint/2010/main" val="2493221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ient 4">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7"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a:extLst>
              <a:ext uri="{FF2B5EF4-FFF2-40B4-BE49-F238E27FC236}">
                <a16:creationId xmlns:a16="http://schemas.microsoft.com/office/drawing/2014/main" id="{E2B21D19-2C3D-44F2-BD7B-B357A1D0C7A4}"/>
              </a:ext>
            </a:extLst>
          </p:cNvPr>
          <p:cNvSpPr/>
          <p:nvPr userDrawn="1"/>
        </p:nvSpPr>
        <p:spPr>
          <a:xfrm>
            <a:off x="283028" y="5268686"/>
            <a:ext cx="1445051" cy="144505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cxnSp>
        <p:nvCxnSpPr>
          <p:cNvPr id="22" name="Straight Connector 21">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23"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5" name="Straight Arrow Connector 24">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6" name="Straight Arrow Connector 25">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sp>
        <p:nvSpPr>
          <p:cNvPr id="29" name="Title 2"/>
          <p:cNvSpPr>
            <a:spLocks noGrp="1"/>
          </p:cNvSpPr>
          <p:nvPr userDrawn="1">
            <p:ph type="title" hasCustomPrompt="1"/>
          </p:nvPr>
        </p:nvSpPr>
        <p:spPr>
          <a:xfrm>
            <a:off x="1059732" y="682294"/>
            <a:ext cx="10843790"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838370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ient 5">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a:extLst>
              <a:ext uri="{FF2B5EF4-FFF2-40B4-BE49-F238E27FC236}">
                <a16:creationId xmlns:a16="http://schemas.microsoft.com/office/drawing/2014/main" id="{2F8C7957-DB72-4CA6-AB40-261946F24E10}"/>
              </a:ext>
            </a:extLst>
          </p:cNvPr>
          <p:cNvGrpSpPr/>
          <p:nvPr userDrawn="1"/>
        </p:nvGrpSpPr>
        <p:grpSpPr>
          <a:xfrm>
            <a:off x="1963091" y="1070092"/>
            <a:ext cx="11778343" cy="97898"/>
            <a:chOff x="283028" y="1070092"/>
            <a:chExt cx="11778343" cy="97898"/>
          </a:xfrm>
        </p:grpSpPr>
        <p:cxnSp>
          <p:nvCxnSpPr>
            <p:cNvPr id="10" name="Straight Connector 9">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11"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3" name="Straight Arrow Connector 12">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4" name="Straight Arrow Connector 13">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6" name="Oval 15">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19" name="Title 2"/>
          <p:cNvSpPr>
            <a:spLocks noGrp="1"/>
          </p:cNvSpPr>
          <p:nvPr>
            <p:ph type="title" hasCustomPrompt="1"/>
          </p:nvPr>
        </p:nvSpPr>
        <p:spPr>
          <a:xfrm>
            <a:off x="2739795" y="682294"/>
            <a:ext cx="9163727"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354076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ient 6">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grpSp>
        <p:nvGrpSpPr>
          <p:cNvPr id="6" name="Group 5">
            <a:extLst>
              <a:ext uri="{FF2B5EF4-FFF2-40B4-BE49-F238E27FC236}">
                <a16:creationId xmlns:a16="http://schemas.microsoft.com/office/drawing/2014/main" id="{2F8C7957-DB72-4CA6-AB40-261946F24E10}"/>
              </a:ext>
            </a:extLst>
          </p:cNvPr>
          <p:cNvGrpSpPr/>
          <p:nvPr userDrawn="1"/>
        </p:nvGrpSpPr>
        <p:grpSpPr>
          <a:xfrm rot="5400000">
            <a:off x="-3773681" y="6033979"/>
            <a:ext cx="11778343" cy="97898"/>
            <a:chOff x="283028" y="1070092"/>
            <a:chExt cx="11778343" cy="97898"/>
          </a:xfrm>
        </p:grpSpPr>
        <p:cxnSp>
          <p:nvCxnSpPr>
            <p:cNvPr id="8" name="Straight Connector 7">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9"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1" name="Straight Arrow Connector 10">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2" name="Straight Arrow Connector 11">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4" name="Oval 13">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4" name="Text Placeholder 3"/>
          <p:cNvSpPr>
            <a:spLocks noGrp="1"/>
          </p:cNvSpPr>
          <p:nvPr>
            <p:ph type="body" sz="quarter" idx="11" hasCustomPrompt="1"/>
          </p:nvPr>
        </p:nvSpPr>
        <p:spPr>
          <a:xfrm>
            <a:off x="2344477" y="590132"/>
            <a:ext cx="9228229" cy="584775"/>
          </a:xfrm>
        </p:spPr>
        <p:txBody>
          <a:bodyPr lIns="91440" tIns="45720" rIns="91440" bIns="45720"/>
          <a:lstStyle>
            <a:lvl1pPr marL="0" algn="l" defTabSz="914400" rtl="0" eaLnBrk="1" latinLnBrk="0" hangingPunct="1">
              <a:defRPr lang="en-US" sz="3200" kern="1200" dirty="0">
                <a:solidFill>
                  <a:schemeClr val="tx2"/>
                </a:solidFill>
                <a:latin typeface="+mn-lt"/>
                <a:ea typeface="+mn-ea"/>
                <a:cs typeface="+mn-cs"/>
              </a:defRPr>
            </a:lvl1pPr>
          </a:lstStyle>
          <a:p>
            <a:pPr lvl="0"/>
            <a:r>
              <a:rPr lang="en-US"/>
              <a:t>Title</a:t>
            </a:r>
          </a:p>
        </p:txBody>
      </p:sp>
    </p:spTree>
    <p:extLst>
      <p:ext uri="{BB962C8B-B14F-4D97-AF65-F5344CB8AC3E}">
        <p14:creationId xmlns:p14="http://schemas.microsoft.com/office/powerpoint/2010/main" val="1624566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ient 7">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0837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5" name="Rectangle 6">
            <a:extLst>
              <a:ext uri="{FF2B5EF4-FFF2-40B4-BE49-F238E27FC236}">
                <a16:creationId xmlns:a16="http://schemas.microsoft.com/office/drawing/2014/main" id="{BD0CCF64-679E-4CB8-8048-AF2370333156}"/>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8">
            <a:extLst>
              <a:ext uri="{FF2B5EF4-FFF2-40B4-BE49-F238E27FC236}">
                <a16:creationId xmlns:a16="http://schemas.microsoft.com/office/drawing/2014/main" id="{28C2FB08-5927-4322-9E4D-942431372235}"/>
              </a:ext>
            </a:extLst>
          </p:cNvPr>
          <p:cNvSpPr/>
          <p:nvPr userDrawn="1"/>
        </p:nvSpPr>
        <p:spPr>
          <a:xfrm>
            <a:off x="6670551" y="5850386"/>
            <a:ext cx="5521449"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2"/>
          <p:cNvSpPr>
            <a:spLocks noGrp="1"/>
          </p:cNvSpPr>
          <p:nvPr>
            <p:ph type="title" hasCustomPrompt="1"/>
          </p:nvPr>
        </p:nvSpPr>
        <p:spPr>
          <a:xfrm>
            <a:off x="1289412" y="682294"/>
            <a:ext cx="10614110" cy="387798"/>
          </a:xfrm>
        </p:spPr>
        <p:txBody>
          <a:bodyPr anchor="b"/>
          <a:lstStyle>
            <a:lvl1pPr>
              <a:defRPr sz="2800"/>
            </a:lvl1pPr>
          </a:lstStyle>
          <a:p>
            <a:r>
              <a:rPr lang="en-US"/>
              <a:t>Click to add title</a:t>
            </a:r>
          </a:p>
        </p:txBody>
      </p:sp>
      <p:grpSp>
        <p:nvGrpSpPr>
          <p:cNvPr id="4" name="Group 3"/>
          <p:cNvGrpSpPr/>
          <p:nvPr userDrawn="1"/>
        </p:nvGrpSpPr>
        <p:grpSpPr>
          <a:xfrm>
            <a:off x="191589" y="1070092"/>
            <a:ext cx="11869783" cy="97898"/>
            <a:chOff x="191589" y="1070092"/>
            <a:chExt cx="11869783" cy="97898"/>
          </a:xfrm>
        </p:grpSpPr>
        <p:sp>
          <p:nvSpPr>
            <p:cNvPr id="21" name="Rectangle 11">
              <a:extLst>
                <a:ext uri="{FF2B5EF4-FFF2-40B4-BE49-F238E27FC236}">
                  <a16:creationId xmlns:a16="http://schemas.microsoft.com/office/drawing/2014/main" id="{3BEE02AA-3F87-4005-8099-FBC9718DDD55}"/>
                </a:ext>
              </a:extLst>
            </p:cNvPr>
            <p:cNvSpPr/>
            <p:nvPr/>
          </p:nvSpPr>
          <p:spPr>
            <a:xfrm>
              <a:off x="746937" y="1070092"/>
              <a:ext cx="485500"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DC11E594-9CD6-4AA3-963B-7D63B33A4A51}"/>
                </a:ext>
              </a:extLst>
            </p:cNvPr>
            <p:cNvCxnSpPr/>
            <p:nvPr/>
          </p:nvCxnSpPr>
          <p:spPr>
            <a:xfrm flipH="1">
              <a:off x="191589" y="1070092"/>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6E58C44-C5E8-4F2A-8768-7B02C6FA32F7}"/>
                </a:ext>
              </a:extLst>
            </p:cNvPr>
            <p:cNvCxnSpPr/>
            <p:nvPr/>
          </p:nvCxnSpPr>
          <p:spPr>
            <a:xfrm flipH="1">
              <a:off x="262269" y="1122066"/>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5D2565-0252-40A1-9AF8-9A87442F6F08}"/>
                </a:ext>
              </a:extLst>
            </p:cNvPr>
            <p:cNvCxnSpPr/>
            <p:nvPr/>
          </p:nvCxnSpPr>
          <p:spPr>
            <a:xfrm flipH="1">
              <a:off x="191589" y="1167990"/>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832262-43E3-4A07-82F9-44A3C389201E}"/>
                </a:ext>
              </a:extLst>
            </p:cNvPr>
            <p:cNvCxnSpPr>
              <a:cxnSpLocks/>
            </p:cNvCxnSpPr>
            <p:nvPr userDrawn="1"/>
          </p:nvCxnSpPr>
          <p:spPr>
            <a:xfrm>
              <a:off x="1289412" y="1118586"/>
              <a:ext cx="10771960" cy="0"/>
            </a:xfrm>
            <a:prstGeom prst="line">
              <a:avLst/>
            </a:prstGeom>
            <a:noFill/>
            <a:ln w="12700" cap="flat" cmpd="sng" algn="ctr">
              <a:solidFill>
                <a:srgbClr val="FFC000"/>
              </a:solidFill>
              <a:prstDash val="solid"/>
              <a:miter lim="800000"/>
            </a:ln>
            <a:effectLst/>
          </p:spPr>
        </p:cxnSp>
      </p:grpSp>
    </p:spTree>
    <p:extLst>
      <p:ext uri="{BB962C8B-B14F-4D97-AF65-F5344CB8AC3E}">
        <p14:creationId xmlns:p14="http://schemas.microsoft.com/office/powerpoint/2010/main" val="464489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ient 8">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25791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itle 2"/>
          <p:cNvSpPr>
            <a:spLocks noGrp="1"/>
          </p:cNvSpPr>
          <p:nvPr>
            <p:ph type="title" hasCustomPrompt="1"/>
          </p:nvPr>
        </p:nvSpPr>
        <p:spPr>
          <a:xfrm>
            <a:off x="1058257" y="644194"/>
            <a:ext cx="10845265" cy="387798"/>
          </a:xfrm>
        </p:spPr>
        <p:txBody>
          <a:bodyPr anchor="b"/>
          <a:lstStyle>
            <a:lvl1pPr>
              <a:defRPr sz="2800"/>
            </a:lvl1pPr>
          </a:lstStyle>
          <a:p>
            <a:r>
              <a:rPr lang="en-US"/>
              <a:t>Click to add title</a:t>
            </a:r>
          </a:p>
        </p:txBody>
      </p:sp>
      <p:grpSp>
        <p:nvGrpSpPr>
          <p:cNvPr id="33" name="Group 32">
            <a:extLst>
              <a:ext uri="{FF2B5EF4-FFF2-40B4-BE49-F238E27FC236}">
                <a16:creationId xmlns:a16="http://schemas.microsoft.com/office/drawing/2014/main" id="{6E542512-36EF-412B-B089-57D5D6F17427}"/>
              </a:ext>
            </a:extLst>
          </p:cNvPr>
          <p:cNvGrpSpPr/>
          <p:nvPr userDrawn="1"/>
        </p:nvGrpSpPr>
        <p:grpSpPr>
          <a:xfrm>
            <a:off x="281553" y="998742"/>
            <a:ext cx="11778343" cy="97898"/>
            <a:chOff x="283028" y="1070092"/>
            <a:chExt cx="11778343" cy="97898"/>
          </a:xfrm>
        </p:grpSpPr>
        <p:cxnSp>
          <p:nvCxnSpPr>
            <p:cNvPr id="34" name="Straight Connector 33">
              <a:extLst>
                <a:ext uri="{FF2B5EF4-FFF2-40B4-BE49-F238E27FC236}">
                  <a16:creationId xmlns:a16="http://schemas.microsoft.com/office/drawing/2014/main" id="{CCB2A574-04D4-4196-9FFB-2730EAB13081}"/>
                </a:ext>
              </a:extLst>
            </p:cNvPr>
            <p:cNvCxnSpPr>
              <a:cxnSpLocks/>
            </p:cNvCxnSpPr>
            <p:nvPr/>
          </p:nvCxnSpPr>
          <p:spPr>
            <a:xfrm>
              <a:off x="1059732" y="1118586"/>
              <a:ext cx="11001639" cy="0"/>
            </a:xfrm>
            <a:prstGeom prst="line">
              <a:avLst/>
            </a:prstGeom>
            <a:ln w="12700">
              <a:solidFill>
                <a:schemeClr val="accent3"/>
              </a:solidFill>
            </a:ln>
          </p:spPr>
          <p:style>
            <a:lnRef idx="1">
              <a:schemeClr val="accent4"/>
            </a:lnRef>
            <a:fillRef idx="0">
              <a:schemeClr val="accent4"/>
            </a:fillRef>
            <a:effectRef idx="0">
              <a:schemeClr val="accent4"/>
            </a:effectRef>
            <a:fontRef idx="minor">
              <a:schemeClr val="tx1"/>
            </a:fontRef>
          </p:style>
        </p:cxnSp>
        <p:sp>
          <p:nvSpPr>
            <p:cNvPr id="35" name="Rectangle 11">
              <a:extLst>
                <a:ext uri="{FF2B5EF4-FFF2-40B4-BE49-F238E27FC236}">
                  <a16:creationId xmlns:a16="http://schemas.microsoft.com/office/drawing/2014/main" id="{5B3F89F9-A56C-4B93-916D-17D734A8A350}"/>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E342FA8D-39D5-4A0E-B424-B6C5CF82D2AB}"/>
                </a:ext>
              </a:extLst>
            </p:cNvPr>
            <p:cNvCxnSpPr/>
            <p:nvPr/>
          </p:nvCxnSpPr>
          <p:spPr>
            <a:xfrm flipH="1">
              <a:off x="283028"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0FFE91A-B89F-4F15-B45A-2DDB75C8CD66}"/>
                </a:ext>
              </a:extLst>
            </p:cNvPr>
            <p:cNvCxnSpPr/>
            <p:nvPr/>
          </p:nvCxnSpPr>
          <p:spPr>
            <a:xfrm flipH="1">
              <a:off x="333034"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43F1C8E-2570-41A9-A43D-120A0A2FE922}"/>
                </a:ext>
              </a:extLst>
            </p:cNvPr>
            <p:cNvCxnSpPr/>
            <p:nvPr/>
          </p:nvCxnSpPr>
          <p:spPr>
            <a:xfrm flipH="1">
              <a:off x="283028"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3414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155121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33679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288478" y="2085628"/>
            <a:ext cx="1161504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646821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64093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288478" y="1544274"/>
            <a:ext cx="3793922"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115030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148920"/>
            <a:ext cx="1602997"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53128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9011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504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27664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833622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04080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034671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89114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98469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88669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048978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93440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288478" y="1804650"/>
            <a:ext cx="6589075"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665924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89648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288478" y="2764203"/>
            <a:ext cx="2820160"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909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474735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3" name="Title 2"/>
          <p:cNvSpPr>
            <a:spLocks noGrp="1"/>
          </p:cNvSpPr>
          <p:nvPr>
            <p:ph type="title" hasCustomPrompt="1"/>
          </p:nvPr>
        </p:nvSpPr>
        <p:spPr>
          <a:xfrm>
            <a:off x="288478" y="2764203"/>
            <a:ext cx="2820160"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529909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599674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75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7457" y="5364179"/>
            <a:ext cx="12252960"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a:solidFill>
                <a:srgbClr val="0060A8"/>
              </a:solidFill>
            </a:endParaRPr>
          </a:p>
        </p:txBody>
      </p:sp>
    </p:spTree>
    <p:extLst>
      <p:ext uri="{BB962C8B-B14F-4D97-AF65-F5344CB8AC3E}">
        <p14:creationId xmlns:p14="http://schemas.microsoft.com/office/powerpoint/2010/main" val="3915682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1655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740715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219345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3" name="Title 4"/>
          <p:cNvSpPr>
            <a:spLocks noGrp="1"/>
          </p:cNvSpPr>
          <p:nvPr>
            <p:ph type="title" hasCustomPrompt="1"/>
          </p:nvPr>
        </p:nvSpPr>
        <p:spPr>
          <a:xfrm>
            <a:off x="288478" y="622800"/>
            <a:ext cx="5015168"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458209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35313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21" name="Title 4"/>
          <p:cNvSpPr>
            <a:spLocks noGrp="1"/>
          </p:cNvSpPr>
          <p:nvPr>
            <p:ph type="title" hasCustomPrompt="1"/>
          </p:nvPr>
        </p:nvSpPr>
        <p:spPr>
          <a:xfrm>
            <a:off x="288478" y="583120"/>
            <a:ext cx="5015168"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360611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19567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562401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3629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4" name="Title 4"/>
          <p:cNvSpPr>
            <a:spLocks noGrp="1"/>
          </p:cNvSpPr>
          <p:nvPr>
            <p:ph type="title" hasCustomPrompt="1"/>
          </p:nvPr>
        </p:nvSpPr>
        <p:spPr>
          <a:xfrm>
            <a:off x="288478" y="583120"/>
            <a:ext cx="6598322"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063095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497893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64769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348959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552433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8" name="Title 4"/>
          <p:cNvSpPr>
            <a:spLocks noGrp="1"/>
          </p:cNvSpPr>
          <p:nvPr>
            <p:ph type="title" hasCustomPrompt="1"/>
          </p:nvPr>
        </p:nvSpPr>
        <p:spPr>
          <a:xfrm>
            <a:off x="288478" y="583120"/>
            <a:ext cx="11615045"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276466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61479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3177" y="5352150"/>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a:solidFill>
                <a:srgbClr val="0060A8"/>
              </a:solidFill>
            </a:endParaRPr>
          </a:p>
        </p:txBody>
      </p:sp>
      <p:sp>
        <p:nvSpPr>
          <p:cNvPr id="8" name="Rectangle 7">
            <a:extLst>
              <a:ext uri="{FF2B5EF4-FFF2-40B4-BE49-F238E27FC236}">
                <a16:creationId xmlns:a16="http://schemas.microsoft.com/office/drawing/2014/main" id="{1FB36784-505A-420F-AE3E-46E45F51B67E}"/>
              </a:ext>
            </a:extLst>
          </p:cNvPr>
          <p:cNvSpPr/>
          <p:nvPr userDrawn="1"/>
        </p:nvSpPr>
        <p:spPr>
          <a:xfrm>
            <a:off x="0" y="5497031"/>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1375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141673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471341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5" name="Picture 24">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26" name="Rectangle 25">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31" name="Straight Connector 30">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32"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9"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a:t>Questions or Discussion?</a:t>
            </a:r>
          </a:p>
        </p:txBody>
      </p:sp>
    </p:spTree>
    <p:extLst>
      <p:ext uri="{BB962C8B-B14F-4D97-AF65-F5344CB8AC3E}">
        <p14:creationId xmlns:p14="http://schemas.microsoft.com/office/powerpoint/2010/main" val="46121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169775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33614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1" name="Rectangle 10">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6" name="Straight Connector 15">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7"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1"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a:t>Title</a:t>
            </a:r>
          </a:p>
        </p:txBody>
      </p:sp>
      <p:sp>
        <p:nvSpPr>
          <p:cNvPr id="22"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a:t>Subtitle</a:t>
            </a:r>
          </a:p>
        </p:txBody>
      </p:sp>
      <p:sp>
        <p:nvSpPr>
          <p:cNvPr id="23"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a:t>Date</a:t>
            </a:r>
          </a:p>
        </p:txBody>
      </p:sp>
    </p:spTree>
    <p:extLst>
      <p:ext uri="{BB962C8B-B14F-4D97-AF65-F5344CB8AC3E}">
        <p14:creationId xmlns:p14="http://schemas.microsoft.com/office/powerpoint/2010/main" val="2775252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9" name="Object 28" hidden="1"/>
          <p:cNvGraphicFramePr>
            <a:graphicFrameLocks noChangeAspect="1"/>
          </p:cNvGraphicFramePr>
          <p:nvPr userDrawn="1">
            <p:custDataLst>
              <p:tags r:id="rId1"/>
            </p:custDataLst>
            <p:extLst>
              <p:ext uri="{D42A27DB-BD31-4B8C-83A1-F6EECF244321}">
                <p14:modId xmlns:p14="http://schemas.microsoft.com/office/powerpoint/2010/main" val="3978332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9" name="Object 2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10146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42212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288478" y="2085628"/>
            <a:ext cx="11615045"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652946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64696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288478" y="2158987"/>
            <a:ext cx="4085522"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288478" y="1227048"/>
            <a:ext cx="4085522"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037298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556156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27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1" y="0"/>
            <a:ext cx="4284921" cy="6858000"/>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rot="5400000">
            <a:off x="878388" y="3385268"/>
            <a:ext cx="6857999"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203594" y="2504899"/>
            <a:ext cx="3836778"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89554206-1146-4CF1-80B7-D7AB08BA7CDF}"/>
              </a:ext>
            </a:extLst>
          </p:cNvPr>
          <p:cNvSpPr>
            <a:spLocks noGrp="1"/>
          </p:cNvSpPr>
          <p:nvPr>
            <p:ph type="title" hasCustomPrompt="1"/>
          </p:nvPr>
        </p:nvSpPr>
        <p:spPr>
          <a:xfrm>
            <a:off x="227600" y="418329"/>
            <a:ext cx="3812772" cy="1876815"/>
          </a:xfrm>
        </p:spPr>
        <p:txBody>
          <a:bodyPr>
            <a:normAutofit/>
          </a:bodyPr>
          <a:lstStyle>
            <a:lvl1pPr>
              <a:defRPr sz="3600" b="0"/>
            </a:lvl1pPr>
          </a:lstStyle>
          <a:p>
            <a:br>
              <a:rPr lang="en-US"/>
            </a:br>
            <a:endParaRPr lang="en-US"/>
          </a:p>
        </p:txBody>
      </p:sp>
      <p:sp>
        <p:nvSpPr>
          <p:cNvPr id="9" name="Rectangle 8">
            <a:extLst>
              <a:ext uri="{FF2B5EF4-FFF2-40B4-BE49-F238E27FC236}">
                <a16:creationId xmlns:a16="http://schemas.microsoft.com/office/drawing/2014/main" id="{3D802DBE-64AD-4E58-BD53-43FD177C33FC}"/>
              </a:ext>
            </a:extLst>
          </p:cNvPr>
          <p:cNvSpPr/>
          <p:nvPr userDrawn="1"/>
        </p:nvSpPr>
        <p:spPr>
          <a:xfrm rot="5400000">
            <a:off x="978355" y="3406140"/>
            <a:ext cx="6858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6164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10836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085828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16659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2" name="Title 4"/>
          <p:cNvSpPr>
            <a:spLocks noGrp="1"/>
          </p:cNvSpPr>
          <p:nvPr>
            <p:ph type="title" hasCustomPrompt="1"/>
          </p:nvPr>
        </p:nvSpPr>
        <p:spPr>
          <a:xfrm>
            <a:off x="288478" y="721619"/>
            <a:ext cx="6618051"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000020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56786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7" y="721619"/>
            <a:ext cx="8443106"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765200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01745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81703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5595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591844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12919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288478" y="1785600"/>
            <a:ext cx="6590010"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00923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811487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288478" y="2764203"/>
            <a:ext cx="2820160"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134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6992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288478" y="2764203"/>
            <a:ext cx="2820160"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6195931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0576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282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12643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922013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816998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15444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98462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595435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799915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99769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37244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890174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30457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22696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4160200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28057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611020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426984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128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2784956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1.xml"/><Relationship Id="rId21" Type="http://schemas.openxmlformats.org/officeDocument/2006/relationships/slideLayout" Target="../slideLayouts/slideLayout56.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63" Type="http://schemas.openxmlformats.org/officeDocument/2006/relationships/slideLayout" Target="../slideLayouts/slideLayout98.xml"/><Relationship Id="rId68" Type="http://schemas.openxmlformats.org/officeDocument/2006/relationships/slideLayout" Target="../slideLayouts/slideLayout103.xml"/><Relationship Id="rId16" Type="http://schemas.openxmlformats.org/officeDocument/2006/relationships/slideLayout" Target="../slideLayouts/slideLayout51.xml"/><Relationship Id="rId11" Type="http://schemas.openxmlformats.org/officeDocument/2006/relationships/slideLayout" Target="../slideLayouts/slideLayout46.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3" Type="http://schemas.openxmlformats.org/officeDocument/2006/relationships/slideLayout" Target="../slideLayouts/slideLayout88.xml"/><Relationship Id="rId58" Type="http://schemas.openxmlformats.org/officeDocument/2006/relationships/slideLayout" Target="../slideLayouts/slideLayout93.xml"/><Relationship Id="rId74" Type="http://schemas.openxmlformats.org/officeDocument/2006/relationships/slideLayout" Target="../slideLayouts/slideLayout109.xml"/><Relationship Id="rId79" Type="http://schemas.openxmlformats.org/officeDocument/2006/relationships/tags" Target="../tags/tag1.xml"/><Relationship Id="rId5" Type="http://schemas.openxmlformats.org/officeDocument/2006/relationships/slideLayout" Target="../slideLayouts/slideLayout40.xml"/><Relationship Id="rId61" Type="http://schemas.openxmlformats.org/officeDocument/2006/relationships/slideLayout" Target="../slideLayouts/slideLayout96.xml"/><Relationship Id="rId82" Type="http://schemas.openxmlformats.org/officeDocument/2006/relationships/image" Target="../media/image4.emf"/><Relationship Id="rId19" Type="http://schemas.openxmlformats.org/officeDocument/2006/relationships/slideLayout" Target="../slideLayouts/slideLayout5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56" Type="http://schemas.openxmlformats.org/officeDocument/2006/relationships/slideLayout" Target="../slideLayouts/slideLayout91.xml"/><Relationship Id="rId64" Type="http://schemas.openxmlformats.org/officeDocument/2006/relationships/slideLayout" Target="../slideLayouts/slideLayout99.xml"/><Relationship Id="rId69" Type="http://schemas.openxmlformats.org/officeDocument/2006/relationships/slideLayout" Target="../slideLayouts/slideLayout104.xml"/><Relationship Id="rId77" Type="http://schemas.openxmlformats.org/officeDocument/2006/relationships/slideLayout" Target="../slideLayouts/slideLayout112.xml"/><Relationship Id="rId8" Type="http://schemas.openxmlformats.org/officeDocument/2006/relationships/slideLayout" Target="../slideLayouts/slideLayout43.xml"/><Relationship Id="rId51" Type="http://schemas.openxmlformats.org/officeDocument/2006/relationships/slideLayout" Target="../slideLayouts/slideLayout86.xml"/><Relationship Id="rId72" Type="http://schemas.openxmlformats.org/officeDocument/2006/relationships/slideLayout" Target="../slideLayouts/slideLayout107.xml"/><Relationship Id="rId80" Type="http://schemas.openxmlformats.org/officeDocument/2006/relationships/tags" Target="../tags/tag2.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59" Type="http://schemas.openxmlformats.org/officeDocument/2006/relationships/slideLayout" Target="../slideLayouts/slideLayout94.xml"/><Relationship Id="rId67" Type="http://schemas.openxmlformats.org/officeDocument/2006/relationships/slideLayout" Target="../slideLayouts/slideLayout102.xml"/><Relationship Id="rId20" Type="http://schemas.openxmlformats.org/officeDocument/2006/relationships/slideLayout" Target="../slideLayouts/slideLayout55.xml"/><Relationship Id="rId41" Type="http://schemas.openxmlformats.org/officeDocument/2006/relationships/slideLayout" Target="../slideLayouts/slideLayout76.xml"/><Relationship Id="rId54" Type="http://schemas.openxmlformats.org/officeDocument/2006/relationships/slideLayout" Target="../slideLayouts/slideLayout89.xml"/><Relationship Id="rId62" Type="http://schemas.openxmlformats.org/officeDocument/2006/relationships/slideLayout" Target="../slideLayouts/slideLayout97.xml"/><Relationship Id="rId70" Type="http://schemas.openxmlformats.org/officeDocument/2006/relationships/slideLayout" Target="../slideLayouts/slideLayout105.xml"/><Relationship Id="rId75" Type="http://schemas.openxmlformats.org/officeDocument/2006/relationships/slideLayout" Target="../slideLayouts/slideLayout110.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57" Type="http://schemas.openxmlformats.org/officeDocument/2006/relationships/slideLayout" Target="../slideLayouts/slideLayout92.xml"/><Relationship Id="rId10" Type="http://schemas.openxmlformats.org/officeDocument/2006/relationships/slideLayout" Target="../slideLayouts/slideLayout45.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slideLayout" Target="../slideLayouts/slideLayout87.xml"/><Relationship Id="rId60" Type="http://schemas.openxmlformats.org/officeDocument/2006/relationships/slideLayout" Target="../slideLayouts/slideLayout95.xml"/><Relationship Id="rId65" Type="http://schemas.openxmlformats.org/officeDocument/2006/relationships/slideLayout" Target="../slideLayouts/slideLayout100.xml"/><Relationship Id="rId73" Type="http://schemas.openxmlformats.org/officeDocument/2006/relationships/slideLayout" Target="../slideLayouts/slideLayout108.xml"/><Relationship Id="rId78" Type="http://schemas.openxmlformats.org/officeDocument/2006/relationships/theme" Target="../theme/theme2.xml"/><Relationship Id="rId81" Type="http://schemas.openxmlformats.org/officeDocument/2006/relationships/oleObject" Target="../embeddings/oleObject1.bin"/><Relationship Id="rId4" Type="http://schemas.openxmlformats.org/officeDocument/2006/relationships/slideLayout" Target="../slideLayouts/slideLayout39.xml"/><Relationship Id="rId9" Type="http://schemas.openxmlformats.org/officeDocument/2006/relationships/slideLayout" Target="../slideLayouts/slideLayout44.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9" Type="http://schemas.openxmlformats.org/officeDocument/2006/relationships/slideLayout" Target="../slideLayouts/slideLayout74.xml"/><Relationship Id="rId34" Type="http://schemas.openxmlformats.org/officeDocument/2006/relationships/slideLayout" Target="../slideLayouts/slideLayout69.xml"/><Relationship Id="rId50" Type="http://schemas.openxmlformats.org/officeDocument/2006/relationships/slideLayout" Target="../slideLayouts/slideLayout85.xml"/><Relationship Id="rId55" Type="http://schemas.openxmlformats.org/officeDocument/2006/relationships/slideLayout" Target="../slideLayouts/slideLayout90.xml"/><Relationship Id="rId76" Type="http://schemas.openxmlformats.org/officeDocument/2006/relationships/slideLayout" Target="../slideLayouts/slideLayout111.xml"/><Relationship Id="rId7" Type="http://schemas.openxmlformats.org/officeDocument/2006/relationships/slideLayout" Target="../slideLayouts/slideLayout42.xml"/><Relationship Id="rId71" Type="http://schemas.openxmlformats.org/officeDocument/2006/relationships/slideLayout" Target="../slideLayouts/slideLayout106.xml"/><Relationship Id="rId2" Type="http://schemas.openxmlformats.org/officeDocument/2006/relationships/slideLayout" Target="../slideLayouts/slideLayout37.xml"/><Relationship Id="rId29" Type="http://schemas.openxmlformats.org/officeDocument/2006/relationships/slideLayout" Target="../slideLayouts/slideLayout64.xml"/><Relationship Id="rId24" Type="http://schemas.openxmlformats.org/officeDocument/2006/relationships/slideLayout" Target="../slideLayouts/slideLayout59.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66" Type="http://schemas.openxmlformats.org/officeDocument/2006/relationships/slideLayout" Target="../slideLayouts/slideLayout1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9.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0.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6.xml"/><Relationship Id="rId7" Type="http://schemas.openxmlformats.org/officeDocument/2006/relationships/theme" Target="../theme/theme4.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50000">
              <a:srgbClr val="0070C0"/>
            </a:gs>
            <a:gs pos="100000">
              <a:srgbClr val="0070C0"/>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7">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5/11/2023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545305174"/>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9" r:id="rId8"/>
    <p:sldLayoutId id="2147483910" r:id="rId9"/>
    <p:sldLayoutId id="2147483929" r:id="rId10"/>
    <p:sldLayoutId id="2147483930" r:id="rId11"/>
    <p:sldLayoutId id="2147483934" r:id="rId12"/>
    <p:sldLayoutId id="2147483936" r:id="rId13"/>
    <p:sldLayoutId id="2147483931" r:id="rId14"/>
    <p:sldLayoutId id="2147483933" r:id="rId15"/>
    <p:sldLayoutId id="2147483935" r:id="rId16"/>
    <p:sldLayoutId id="2147483932"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9"/>
            </p:custDataLst>
            <p:extLst>
              <p:ext uri="{D42A27DB-BD31-4B8C-83A1-F6EECF244321}">
                <p14:modId xmlns:p14="http://schemas.microsoft.com/office/powerpoint/2010/main" val="10410993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1" imgW="270" imgH="270" progId="TCLayout.ActiveDocument.1">
                  <p:embed/>
                </p:oleObj>
              </mc:Choice>
              <mc:Fallback>
                <p:oleObj name="think-cell Slide" r:id="rId81" imgW="270" imgH="270" progId="TCLayout.ActiveDocument.1">
                  <p:embed/>
                  <p:pic>
                    <p:nvPicPr>
                      <p:cNvPr id="2" name="Object 1" hidden="1"/>
                      <p:cNvPicPr/>
                      <p:nvPr/>
                    </p:nvPicPr>
                    <p:blipFill>
                      <a:blip r:embed="rId82"/>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80"/>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575307395"/>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 id="2147483959" r:id="rId22"/>
    <p:sldLayoutId id="2147483960" r:id="rId23"/>
    <p:sldLayoutId id="2147483961" r:id="rId24"/>
    <p:sldLayoutId id="2147483962" r:id="rId25"/>
    <p:sldLayoutId id="2147483963" r:id="rId26"/>
    <p:sldLayoutId id="2147483964" r:id="rId27"/>
    <p:sldLayoutId id="2147483965" r:id="rId28"/>
    <p:sldLayoutId id="2147483966" r:id="rId29"/>
    <p:sldLayoutId id="2147483967" r:id="rId30"/>
    <p:sldLayoutId id="2147483968" r:id="rId31"/>
    <p:sldLayoutId id="2147483969" r:id="rId32"/>
    <p:sldLayoutId id="2147483970" r:id="rId33"/>
    <p:sldLayoutId id="2147483971" r:id="rId34"/>
    <p:sldLayoutId id="2147483972" r:id="rId35"/>
    <p:sldLayoutId id="2147483973" r:id="rId36"/>
    <p:sldLayoutId id="2147483974" r:id="rId37"/>
    <p:sldLayoutId id="2147483975" r:id="rId38"/>
    <p:sldLayoutId id="2147483976" r:id="rId39"/>
    <p:sldLayoutId id="2147483977" r:id="rId40"/>
    <p:sldLayoutId id="2147483978" r:id="rId41"/>
    <p:sldLayoutId id="2147483979" r:id="rId42"/>
    <p:sldLayoutId id="2147483980" r:id="rId43"/>
    <p:sldLayoutId id="2147483981" r:id="rId44"/>
    <p:sldLayoutId id="2147483982" r:id="rId45"/>
    <p:sldLayoutId id="2147483983" r:id="rId46"/>
    <p:sldLayoutId id="2147483984" r:id="rId47"/>
    <p:sldLayoutId id="2147483985" r:id="rId48"/>
    <p:sldLayoutId id="2147483986" r:id="rId49"/>
    <p:sldLayoutId id="2147483987" r:id="rId50"/>
    <p:sldLayoutId id="2147483988" r:id="rId51"/>
    <p:sldLayoutId id="2147483989" r:id="rId52"/>
    <p:sldLayoutId id="2147483990" r:id="rId53"/>
    <p:sldLayoutId id="2147483991" r:id="rId54"/>
    <p:sldLayoutId id="2147483992" r:id="rId55"/>
    <p:sldLayoutId id="2147483993" r:id="rId56"/>
    <p:sldLayoutId id="2147483994" r:id="rId57"/>
    <p:sldLayoutId id="2147483995" r:id="rId58"/>
    <p:sldLayoutId id="2147483996" r:id="rId59"/>
    <p:sldLayoutId id="2147483997" r:id="rId60"/>
    <p:sldLayoutId id="2147483998" r:id="rId61"/>
    <p:sldLayoutId id="2147483999" r:id="rId62"/>
    <p:sldLayoutId id="2147484000" r:id="rId63"/>
    <p:sldLayoutId id="2147484001" r:id="rId64"/>
    <p:sldLayoutId id="2147484002" r:id="rId65"/>
    <p:sldLayoutId id="2147484003" r:id="rId66"/>
    <p:sldLayoutId id="2147484004" r:id="rId67"/>
    <p:sldLayoutId id="2147484005" r:id="rId68"/>
    <p:sldLayoutId id="2147484006" r:id="rId69"/>
    <p:sldLayoutId id="2147484007" r:id="rId70"/>
    <p:sldLayoutId id="2147484008" r:id="rId71"/>
    <p:sldLayoutId id="2147484009" r:id="rId72"/>
    <p:sldLayoutId id="2147484010" r:id="rId73"/>
    <p:sldLayoutId id="2147484011" r:id="rId74"/>
    <p:sldLayoutId id="2147484012" r:id="rId75"/>
    <p:sldLayoutId id="2147484013" r:id="rId76"/>
    <p:sldLayoutId id="2147484014" r:id="rId7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12192000" cy="152400"/>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pPr>
            <a:endParaRPr lang="en-US" sz="1800" dirty="0">
              <a:solidFill>
                <a:srgbClr val="000000"/>
              </a:solidFill>
            </a:endParaRPr>
          </a:p>
        </p:txBody>
      </p:sp>
      <p:sp>
        <p:nvSpPr>
          <p:cNvPr id="7" name="Rectangle 6"/>
          <p:cNvSpPr/>
          <p:nvPr/>
        </p:nvSpPr>
        <p:spPr>
          <a:xfrm>
            <a:off x="0" y="6587592"/>
            <a:ext cx="12192000" cy="307777"/>
          </a:xfrm>
          <a:prstGeom prst="rect">
            <a:avLst/>
          </a:prstGeom>
          <a:solidFill>
            <a:srgbClr val="002060"/>
          </a:solidFill>
          <a:ln>
            <a:noFill/>
          </a:ln>
        </p:spPr>
        <p:txBody>
          <a:bodyPr wrap="square">
            <a:spAutoFit/>
          </a:bodyPr>
          <a:lstStyle/>
          <a:p>
            <a:pPr fontAlgn="base">
              <a:spcBef>
                <a:spcPct val="50000"/>
              </a:spcBef>
              <a:spcAft>
                <a:spcPct val="0"/>
              </a:spcAft>
              <a:defRPr/>
            </a:pPr>
            <a:r>
              <a:rPr lang="en-US" sz="1300" b="1" dirty="0">
                <a:solidFill>
                  <a:srgbClr val="FFFFFF"/>
                </a:solidFill>
                <a:latin typeface="Calibri" panose="020F0502020204030204" pitchFamily="34" charset="0"/>
                <a:ea typeface="Segoe UI Symbol" panose="020B0502040204020203" pitchFamily="34" charset="0"/>
                <a:cs typeface="Calibri" panose="020F0502020204030204" pitchFamily="34" charset="0"/>
              </a:rPr>
              <a:t>                              Kansas Statewide Survey: Attitudes Toward Vaccines </a:t>
            </a:r>
            <a:r>
              <a:rPr lang="en-US" sz="1400" b="1" dirty="0">
                <a:solidFill>
                  <a:srgbClr val="FFFFFF"/>
                </a:solidFill>
                <a:latin typeface="Calibri" panose="020F0502020204030204" pitchFamily="34" charset="0"/>
                <a:cs typeface="Times New Roman" pitchFamily="18" charset="0"/>
              </a:rPr>
              <a:t>– </a:t>
            </a:r>
            <a:r>
              <a:rPr lang="en-US" sz="1300" b="1" dirty="0">
                <a:solidFill>
                  <a:srgbClr val="FFFFFF"/>
                </a:solidFill>
                <a:latin typeface="Calibri" panose="020F0502020204030204" pitchFamily="34" charset="0"/>
                <a:ea typeface="Segoe UI Symbol" panose="020B0502040204020203" pitchFamily="34" charset="0"/>
                <a:cs typeface="Calibri" panose="020F0502020204030204" pitchFamily="34" charset="0"/>
              </a:rPr>
              <a:t>January 27-February 3, 2022   	                               </a:t>
            </a:r>
            <a:fld id="{C712A707-FA10-4DDE-AE8B-5062A92E4602}" type="slidenum">
              <a:rPr lang="en-US" sz="1300" b="1" i="1">
                <a:solidFill>
                  <a:srgbClr val="FFFFFF"/>
                </a:solidFill>
                <a:latin typeface="Calibri" panose="020F0502020204030204" pitchFamily="34" charset="0"/>
                <a:ea typeface="Segoe UI Symbol" panose="020B0502040204020203" pitchFamily="34" charset="0"/>
                <a:cs typeface="Calibri" panose="020F0502020204030204" pitchFamily="34" charset="0"/>
              </a:rPr>
              <a:pPr fontAlgn="base">
                <a:spcBef>
                  <a:spcPct val="50000"/>
                </a:spcBef>
                <a:spcAft>
                  <a:spcPct val="0"/>
                </a:spcAft>
                <a:defRPr/>
              </a:pPr>
              <a:t>‹#›</a:t>
            </a:fld>
            <a:endParaRPr lang="en-US" sz="1300" b="1" i="1" dirty="0">
              <a:solidFill>
                <a:srgbClr val="FFFFFF"/>
              </a:solidFill>
              <a:latin typeface="Calibri" panose="020F0502020204030204" pitchFamily="34" charset="0"/>
              <a:ea typeface="Segoe UI Symbol" panose="020B0502040204020203" pitchFamily="34" charset="0"/>
              <a:cs typeface="Calibri" panose="020F0502020204030204" pitchFamily="34" charset="0"/>
            </a:endParaRPr>
          </a:p>
        </p:txBody>
      </p:sp>
      <p:pic>
        <p:nvPicPr>
          <p:cNvPr id="6" name="Picture 5">
            <a:extLst>
              <a:ext uri="{FF2B5EF4-FFF2-40B4-BE49-F238E27FC236}">
                <a16:creationId xmlns:a16="http://schemas.microsoft.com/office/drawing/2014/main" id="{8DA5367D-945F-4FFA-8F83-83745C444470}"/>
              </a:ext>
            </a:extLst>
          </p:cNvPr>
          <p:cNvPicPr>
            <a:picLocks noChangeAspect="1"/>
          </p:cNvPicPr>
          <p:nvPr userDrawn="1"/>
        </p:nvPicPr>
        <p:blipFill>
          <a:blip r:embed="rId13"/>
          <a:stretch>
            <a:fillRect/>
          </a:stretch>
        </p:blipFill>
        <p:spPr>
          <a:xfrm>
            <a:off x="28355" y="6674241"/>
            <a:ext cx="887412" cy="152400"/>
          </a:xfrm>
          <a:prstGeom prst="rect">
            <a:avLst/>
          </a:prstGeom>
        </p:spPr>
      </p:pic>
      <p:pic>
        <p:nvPicPr>
          <p:cNvPr id="2050" name="Picture 2" descr="Nurture KC | Healthcare | Board of Directors | Nonprofit Member - Nonprofit  Connect">
            <a:extLst>
              <a:ext uri="{FF2B5EF4-FFF2-40B4-BE49-F238E27FC236}">
                <a16:creationId xmlns:a16="http://schemas.microsoft.com/office/drawing/2014/main" id="{39AA6BBB-40CD-4C68-9504-81FED3FEC0CA}"/>
              </a:ext>
            </a:extLst>
          </p:cNvPr>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41690"/>
          <a:stretch/>
        </p:blipFill>
        <p:spPr bwMode="auto">
          <a:xfrm>
            <a:off x="1017670" y="6614888"/>
            <a:ext cx="575481" cy="25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773696"/>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5ABB2191-1422-877A-B3B4-5AB65DEF2180}"/>
              </a:ext>
            </a:extLst>
          </p:cNvPr>
          <p:cNvSpPr>
            <a:spLocks noGrp="1"/>
          </p:cNvSpPr>
          <p:nvPr>
            <p:ph type="body" idx="1"/>
          </p:nvPr>
        </p:nvSpPr>
        <p:spPr bwMode="auto">
          <a:xfrm>
            <a:off x="609600" y="18288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Title Placeholder 5">
            <a:extLst>
              <a:ext uri="{FF2B5EF4-FFF2-40B4-BE49-F238E27FC236}">
                <a16:creationId xmlns:a16="http://schemas.microsoft.com/office/drawing/2014/main" id="{CB65E849-8F8F-A35F-F730-14589687FC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0800223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Lst>
  <p:txStyles>
    <p:titleStyle>
      <a:lvl1pPr algn="ctr" rtl="0" eaLnBrk="0" fontAlgn="base" hangingPunct="0">
        <a:spcBef>
          <a:spcPct val="0"/>
        </a:spcBef>
        <a:spcAft>
          <a:spcPct val="0"/>
        </a:spcAft>
        <a:defRPr sz="5000" b="1" kern="1200">
          <a:solidFill>
            <a:schemeClr val="tx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4400">
          <a:solidFill>
            <a:srgbClr val="0B87D6"/>
          </a:solidFill>
          <a:latin typeface="Arial" charset="0"/>
        </a:defRPr>
      </a:lvl6pPr>
      <a:lvl7pPr marL="914400" algn="ctr" rtl="0" fontAlgn="base">
        <a:spcBef>
          <a:spcPct val="0"/>
        </a:spcBef>
        <a:spcAft>
          <a:spcPct val="0"/>
        </a:spcAft>
        <a:defRPr sz="4400">
          <a:solidFill>
            <a:srgbClr val="0B87D6"/>
          </a:solidFill>
          <a:latin typeface="Arial" charset="0"/>
        </a:defRPr>
      </a:lvl7pPr>
      <a:lvl8pPr marL="1371600" algn="ctr" rtl="0" fontAlgn="base">
        <a:spcBef>
          <a:spcPct val="0"/>
        </a:spcBef>
        <a:spcAft>
          <a:spcPct val="0"/>
        </a:spcAft>
        <a:defRPr sz="4400">
          <a:solidFill>
            <a:srgbClr val="0B87D6"/>
          </a:solidFill>
          <a:latin typeface="Arial" charset="0"/>
        </a:defRPr>
      </a:lvl8pPr>
      <a:lvl9pPr marL="1828800" algn="ctr" rtl="0" fontAlgn="base">
        <a:spcBef>
          <a:spcPct val="0"/>
        </a:spcBef>
        <a:spcAft>
          <a:spcPct val="0"/>
        </a:spcAft>
        <a:defRPr sz="4400">
          <a:solidFill>
            <a:srgbClr val="0B87D6"/>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chemeClr val="bg2"/>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A6A6A6"/>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A6A6A6"/>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A6A6A6"/>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hyperlink" Target="https://www.kdhe.ks.gov/1476/Influenza-Surveillanc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cdc.gov/vaccines/pregnancy/pregnant-women/need-to-know.html" TargetMode="External"/><Relationship Id="rId7"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hyperlink" Target="https://www.cdc.gov/flu/highrisk/qa_vacpregnant.htm" TargetMode="External"/><Relationship Id="rId4" Type="http://schemas.openxmlformats.org/officeDocument/2006/relationships/hyperlink" Target="https://www.cdc.gov/flu/pdf/freeresources/pregnant/flushot_pregnant_factsheet.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ideo" Target="https://www.youtube.com/embed/VCBdLedi7eE?feature=oembed" TargetMode="Externa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ajog.org/article/S0002-9378(12)00722-3/fulltext"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hyperlink" Target="https://vaccinateyourfamily.org/wp-content/uploads/2022/05/ENG-FOTONOVELA.pdf" TargetMode="External"/><Relationship Id="rId4" Type="http://schemas.openxmlformats.org/officeDocument/2006/relationships/hyperlink" Target="https://vaccinateyourfamily.org/wp-content/uploads/2022/05/Fotonovela-Spanish-Printable.pdf"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familiesfightingflu.org/family-story/the-das-family/" TargetMode="External"/><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49B5-2EEA-4C93-ACAE-DA9126763A54}"/>
              </a:ext>
            </a:extLst>
          </p:cNvPr>
          <p:cNvSpPr>
            <a:spLocks noGrp="1"/>
          </p:cNvSpPr>
          <p:nvPr>
            <p:ph type="ctrTitle"/>
          </p:nvPr>
        </p:nvSpPr>
        <p:spPr>
          <a:xfrm>
            <a:off x="103909" y="2742465"/>
            <a:ext cx="8720547" cy="1373070"/>
          </a:xfrm>
        </p:spPr>
        <p:txBody>
          <a:bodyPr/>
          <a:lstStyle/>
          <a:p>
            <a:r>
              <a:rPr lang="en-US" sz="4800"/>
              <a:t>Vaccines for My Baby </a:t>
            </a:r>
            <a:br>
              <a:rPr lang="en-US" sz="4800"/>
            </a:br>
            <a:r>
              <a:rPr lang="en-US" sz="4800"/>
              <a:t>During Pregnancy</a:t>
            </a:r>
          </a:p>
        </p:txBody>
      </p:sp>
      <p:pic>
        <p:nvPicPr>
          <p:cNvPr id="4" name="Content Placeholder 7">
            <a:extLst>
              <a:ext uri="{FF2B5EF4-FFF2-40B4-BE49-F238E27FC236}">
                <a16:creationId xmlns:a16="http://schemas.microsoft.com/office/drawing/2014/main" id="{11E806CE-3657-4FE0-9092-7E06E470E654}"/>
              </a:ext>
            </a:extLst>
          </p:cNvPr>
          <p:cNvPicPr>
            <a:picLocks noChangeAspect="1"/>
          </p:cNvPicPr>
          <p:nvPr/>
        </p:nvPicPr>
        <p:blipFill>
          <a:blip r:embed="rId3"/>
          <a:stretch>
            <a:fillRect/>
          </a:stretch>
        </p:blipFill>
        <p:spPr>
          <a:xfrm>
            <a:off x="9371985" y="2963044"/>
            <a:ext cx="2716106" cy="914400"/>
          </a:xfrm>
          <a:prstGeom prst="rect">
            <a:avLst/>
          </a:prstGeom>
        </p:spPr>
      </p:pic>
      <p:sp>
        <p:nvSpPr>
          <p:cNvPr id="6" name="Subtitle 5">
            <a:extLst>
              <a:ext uri="{FF2B5EF4-FFF2-40B4-BE49-F238E27FC236}">
                <a16:creationId xmlns:a16="http://schemas.microsoft.com/office/drawing/2014/main" id="{D7517040-023D-12DA-47C1-D8E29985EA9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00697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 hand, dark&#10;&#10;Description automatically generated">
            <a:extLst>
              <a:ext uri="{FF2B5EF4-FFF2-40B4-BE49-F238E27FC236}">
                <a16:creationId xmlns:a16="http://schemas.microsoft.com/office/drawing/2014/main" id="{58EAC174-766F-F2A4-3640-C6446EE9D8B9}"/>
              </a:ext>
            </a:extLst>
          </p:cNvPr>
          <p:cNvPicPr>
            <a:picLocks noChangeAspect="1"/>
          </p:cNvPicPr>
          <p:nvPr/>
        </p:nvPicPr>
        <p:blipFill rotWithShape="1">
          <a:blip r:embed="rId3"/>
          <a:srcRect l="19087" t="22079" b="20501"/>
          <a:stretch/>
        </p:blipFill>
        <p:spPr>
          <a:xfrm>
            <a:off x="4318193" y="3072384"/>
            <a:ext cx="3555614" cy="3154065"/>
          </a:xfrm>
          <a:prstGeom prst="rect">
            <a:avLst/>
          </a:prstGeom>
        </p:spPr>
      </p:pic>
      <p:sp>
        <p:nvSpPr>
          <p:cNvPr id="2" name="Title 1">
            <a:extLst>
              <a:ext uri="{FF2B5EF4-FFF2-40B4-BE49-F238E27FC236}">
                <a16:creationId xmlns:a16="http://schemas.microsoft.com/office/drawing/2014/main" id="{9117401A-3596-5268-3146-C643EDDA18AA}"/>
              </a:ext>
            </a:extLst>
          </p:cNvPr>
          <p:cNvSpPr>
            <a:spLocks noGrp="1"/>
          </p:cNvSpPr>
          <p:nvPr>
            <p:ph type="title"/>
          </p:nvPr>
        </p:nvSpPr>
        <p:spPr/>
        <p:txBody>
          <a:bodyPr/>
          <a:lstStyle/>
          <a:p>
            <a:r>
              <a:rPr lang="en-US"/>
              <a:t>Influenza (flu)</a:t>
            </a:r>
          </a:p>
        </p:txBody>
      </p:sp>
      <p:sp>
        <p:nvSpPr>
          <p:cNvPr id="3" name="Content Placeholder 2">
            <a:extLst>
              <a:ext uri="{FF2B5EF4-FFF2-40B4-BE49-F238E27FC236}">
                <a16:creationId xmlns:a16="http://schemas.microsoft.com/office/drawing/2014/main" id="{4AA77030-B9CD-0EB5-5A5E-701AA082BCD0}"/>
              </a:ext>
            </a:extLst>
          </p:cNvPr>
          <p:cNvSpPr>
            <a:spLocks noGrp="1"/>
          </p:cNvSpPr>
          <p:nvPr>
            <p:ph idx="1"/>
          </p:nvPr>
        </p:nvSpPr>
        <p:spPr>
          <a:xfrm>
            <a:off x="617499" y="1770191"/>
            <a:ext cx="10938961" cy="1302194"/>
          </a:xfrm>
        </p:spPr>
        <p:txBody>
          <a:bodyPr>
            <a:normAutofit fontScale="55000" lnSpcReduction="20000"/>
          </a:bodyPr>
          <a:lstStyle/>
          <a:p>
            <a:pPr marL="0" indent="0" algn="ctr" fontAlgn="base" latinLnBrk="0">
              <a:buNone/>
            </a:pPr>
            <a:endParaRPr lang="en-US" sz="4800" b="1">
              <a:solidFill>
                <a:srgbClr val="0070C0"/>
              </a:solidFill>
              <a:latin typeface="+mj-lt"/>
            </a:endParaRPr>
          </a:p>
          <a:p>
            <a:pPr marL="0" indent="0" algn="ctr" fontAlgn="base" latinLnBrk="0">
              <a:buNone/>
            </a:pPr>
            <a:r>
              <a:rPr lang="en-US" sz="4800" b="1">
                <a:solidFill>
                  <a:srgbClr val="F57926"/>
                </a:solidFill>
                <a:effectLst/>
                <a:latin typeface="+mj-lt"/>
              </a:rPr>
              <a:t>When you get a flu shot, you help to protect your fetus, your newborn, and yourself. </a:t>
            </a:r>
            <a:br>
              <a:rPr lang="en-US" b="0" i="0">
                <a:solidFill>
                  <a:srgbClr val="000000"/>
                </a:solidFill>
                <a:effectLst/>
                <a:latin typeface="lato" panose="020F0502020204030203" pitchFamily="34" charset="0"/>
              </a:rPr>
            </a:br>
            <a:endParaRPr lang="en-US"/>
          </a:p>
        </p:txBody>
      </p:sp>
      <p:sp>
        <p:nvSpPr>
          <p:cNvPr id="4" name="TextBox 3">
            <a:extLst>
              <a:ext uri="{FF2B5EF4-FFF2-40B4-BE49-F238E27FC236}">
                <a16:creationId xmlns:a16="http://schemas.microsoft.com/office/drawing/2014/main" id="{36E02810-4D1D-5BC9-0757-703ABB9891CF}"/>
              </a:ext>
            </a:extLst>
          </p:cNvPr>
          <p:cNvSpPr txBox="1"/>
          <p:nvPr/>
        </p:nvSpPr>
        <p:spPr>
          <a:xfrm>
            <a:off x="859203" y="3068196"/>
            <a:ext cx="3217286" cy="3139321"/>
          </a:xfrm>
          <a:prstGeom prst="rect">
            <a:avLst/>
          </a:prstGeom>
          <a:noFill/>
        </p:spPr>
        <p:txBody>
          <a:bodyPr wrap="square" rtlCol="0">
            <a:spAutoFit/>
          </a:bodyPr>
          <a:lstStyle/>
          <a:p>
            <a:r>
              <a:rPr lang="en-US" b="1" i="0">
                <a:solidFill>
                  <a:srgbClr val="003B68"/>
                </a:solidFill>
                <a:effectLst/>
                <a:latin typeface="+mj-lt"/>
              </a:rPr>
              <a:t>Within </a:t>
            </a:r>
            <a:r>
              <a:rPr lang="en-US" b="1" i="1">
                <a:solidFill>
                  <a:srgbClr val="003B68"/>
                </a:solidFill>
                <a:effectLst/>
                <a:latin typeface="+mj-lt"/>
              </a:rPr>
              <a:t>2 weeks </a:t>
            </a:r>
            <a:r>
              <a:rPr lang="en-US" b="1" i="0">
                <a:solidFill>
                  <a:srgbClr val="003B68"/>
                </a:solidFill>
                <a:effectLst/>
                <a:latin typeface="+mj-lt"/>
              </a:rPr>
              <a:t>of a flu shot, </a:t>
            </a:r>
            <a:r>
              <a:rPr lang="en-US" b="0" i="0">
                <a:solidFill>
                  <a:srgbClr val="003B68"/>
                </a:solidFill>
                <a:effectLst/>
                <a:latin typeface="+mj-lt"/>
              </a:rPr>
              <a:t>a</a:t>
            </a:r>
            <a:r>
              <a:rPr lang="en-US" b="1" i="0">
                <a:solidFill>
                  <a:srgbClr val="003B68"/>
                </a:solidFill>
                <a:effectLst/>
                <a:latin typeface="+mj-lt"/>
              </a:rPr>
              <a:t> </a:t>
            </a:r>
            <a:r>
              <a:rPr lang="en-US" b="0" i="0">
                <a:solidFill>
                  <a:srgbClr val="003B68"/>
                </a:solidFill>
                <a:effectLst/>
                <a:latin typeface="+mj-lt"/>
              </a:rPr>
              <a:t>mother's </a:t>
            </a:r>
            <a:r>
              <a:rPr lang="en-US" b="1" i="0">
                <a:solidFill>
                  <a:srgbClr val="003B68"/>
                </a:solidFill>
                <a:effectLst/>
                <a:latin typeface="+mj-lt"/>
              </a:rPr>
              <a:t>antibodies against flu pass to the fetus </a:t>
            </a:r>
            <a:r>
              <a:rPr lang="en-US" b="0" i="0">
                <a:solidFill>
                  <a:srgbClr val="003B68"/>
                </a:solidFill>
                <a:effectLst/>
                <a:latin typeface="+mj-lt"/>
              </a:rPr>
              <a:t>through the placenta. </a:t>
            </a:r>
          </a:p>
          <a:p>
            <a:endParaRPr lang="en-US">
              <a:solidFill>
                <a:srgbClr val="003B68"/>
              </a:solidFill>
              <a:latin typeface="+mj-lt"/>
            </a:endParaRPr>
          </a:p>
          <a:p>
            <a:r>
              <a:rPr lang="en-US" b="0" i="0">
                <a:solidFill>
                  <a:srgbClr val="003B68"/>
                </a:solidFill>
                <a:effectLst/>
                <a:latin typeface="+mj-lt"/>
              </a:rPr>
              <a:t>In this way, </a:t>
            </a:r>
            <a:r>
              <a:rPr lang="en-US" b="1" i="0">
                <a:solidFill>
                  <a:srgbClr val="003B68"/>
                </a:solidFill>
                <a:effectLst/>
                <a:latin typeface="+mj-lt"/>
              </a:rPr>
              <a:t>maternal vaccination offers</a:t>
            </a:r>
            <a:r>
              <a:rPr lang="en-US" b="0" i="0">
                <a:solidFill>
                  <a:srgbClr val="003B68"/>
                </a:solidFill>
                <a:effectLst/>
                <a:latin typeface="+mj-lt"/>
              </a:rPr>
              <a:t> </a:t>
            </a:r>
            <a:r>
              <a:rPr lang="en-US" b="1" i="0">
                <a:solidFill>
                  <a:srgbClr val="003B68"/>
                </a:solidFill>
                <a:effectLst/>
                <a:latin typeface="+mj-lt"/>
              </a:rPr>
              <a:t>protection</a:t>
            </a:r>
            <a:r>
              <a:rPr lang="en-US" b="0" i="0">
                <a:solidFill>
                  <a:srgbClr val="003B68"/>
                </a:solidFill>
                <a:effectLst/>
                <a:latin typeface="+mj-lt"/>
              </a:rPr>
              <a:t> via antibody transmission through the placenta and, postpartum, through breast milk.  </a:t>
            </a:r>
            <a:r>
              <a:rPr lang="en-US" b="0" i="0">
                <a:solidFill>
                  <a:srgbClr val="000000"/>
                </a:solidFill>
                <a:effectLst/>
                <a:latin typeface="+mj-lt"/>
              </a:rPr>
              <a:t> </a:t>
            </a:r>
            <a:endParaRPr lang="en-US">
              <a:latin typeface="+mj-lt"/>
            </a:endParaRPr>
          </a:p>
        </p:txBody>
      </p:sp>
      <p:sp>
        <p:nvSpPr>
          <p:cNvPr id="5" name="TextBox 4">
            <a:extLst>
              <a:ext uri="{FF2B5EF4-FFF2-40B4-BE49-F238E27FC236}">
                <a16:creationId xmlns:a16="http://schemas.microsoft.com/office/drawing/2014/main" id="{9A504757-6956-9AE1-8B0D-E575146DA1BB}"/>
              </a:ext>
            </a:extLst>
          </p:cNvPr>
          <p:cNvSpPr txBox="1"/>
          <p:nvPr/>
        </p:nvSpPr>
        <p:spPr>
          <a:xfrm>
            <a:off x="8106490" y="3068197"/>
            <a:ext cx="3217286" cy="3139321"/>
          </a:xfrm>
          <a:prstGeom prst="rect">
            <a:avLst/>
          </a:prstGeom>
          <a:noFill/>
        </p:spPr>
        <p:txBody>
          <a:bodyPr wrap="square" rtlCol="0">
            <a:spAutoFit/>
          </a:bodyPr>
          <a:lstStyle/>
          <a:p>
            <a:pPr algn="l" fontAlgn="base"/>
            <a:r>
              <a:rPr lang="en-US" b="0" i="0">
                <a:solidFill>
                  <a:srgbClr val="003B68"/>
                </a:solidFill>
                <a:effectLst/>
                <a:latin typeface="+mj-lt"/>
              </a:rPr>
              <a:t>Because babies &lt;6 months of age cannot receive flu vaccine, this indirect protection </a:t>
            </a:r>
            <a:r>
              <a:rPr lang="en-US" b="1" i="0">
                <a:solidFill>
                  <a:srgbClr val="003B68"/>
                </a:solidFill>
                <a:effectLst/>
                <a:latin typeface="+mj-lt"/>
              </a:rPr>
              <a:t>is currently the best prevention strategy for newborns</a:t>
            </a:r>
            <a:r>
              <a:rPr lang="en-US" b="0" i="0">
                <a:solidFill>
                  <a:srgbClr val="003B68"/>
                </a:solidFill>
                <a:effectLst/>
                <a:latin typeface="+mj-lt"/>
              </a:rPr>
              <a:t>.</a:t>
            </a:r>
          </a:p>
          <a:p>
            <a:pPr algn="l" fontAlgn="base"/>
            <a:endParaRPr lang="en-US" b="0" i="0">
              <a:solidFill>
                <a:srgbClr val="003B68"/>
              </a:solidFill>
              <a:effectLst/>
              <a:latin typeface="+mj-lt"/>
            </a:endParaRPr>
          </a:p>
          <a:p>
            <a:pPr algn="l" fontAlgn="base"/>
            <a:r>
              <a:rPr lang="en-US" b="0" i="0">
                <a:solidFill>
                  <a:srgbClr val="003B68"/>
                </a:solidFill>
                <a:effectLst/>
                <a:latin typeface="+mj-lt"/>
              </a:rPr>
              <a:t>The flu vaccine also reduces a pregnant woman's risk of severe influenza requiring hospitalization and ICU care.</a:t>
            </a:r>
          </a:p>
        </p:txBody>
      </p:sp>
    </p:spTree>
    <p:extLst>
      <p:ext uri="{BB962C8B-B14F-4D97-AF65-F5344CB8AC3E}">
        <p14:creationId xmlns:p14="http://schemas.microsoft.com/office/powerpoint/2010/main" val="1782378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2E14-CA7D-4AA7-4587-8488C95849B6}"/>
              </a:ext>
            </a:extLst>
          </p:cNvPr>
          <p:cNvSpPr>
            <a:spLocks noGrp="1"/>
          </p:cNvSpPr>
          <p:nvPr>
            <p:ph type="title"/>
          </p:nvPr>
        </p:nvSpPr>
        <p:spPr/>
        <p:txBody>
          <a:bodyPr/>
          <a:lstStyle/>
          <a:p>
            <a:r>
              <a:rPr lang="en-US"/>
              <a:t>The Facts about 3 Common Concerns</a:t>
            </a:r>
          </a:p>
        </p:txBody>
      </p:sp>
      <p:sp>
        <p:nvSpPr>
          <p:cNvPr id="3" name="Content Placeholder 2">
            <a:extLst>
              <a:ext uri="{FF2B5EF4-FFF2-40B4-BE49-F238E27FC236}">
                <a16:creationId xmlns:a16="http://schemas.microsoft.com/office/drawing/2014/main" id="{B40A21D6-0D96-3F99-30B8-0B1593459018}"/>
              </a:ext>
            </a:extLst>
          </p:cNvPr>
          <p:cNvSpPr>
            <a:spLocks noGrp="1"/>
          </p:cNvSpPr>
          <p:nvPr>
            <p:ph idx="1"/>
          </p:nvPr>
        </p:nvSpPr>
        <p:spPr>
          <a:xfrm>
            <a:off x="617499" y="2100932"/>
            <a:ext cx="9613861" cy="3599316"/>
          </a:xfrm>
        </p:spPr>
        <p:txBody>
          <a:bodyPr/>
          <a:lstStyle/>
          <a:p>
            <a:pPr marL="0" indent="0" fontAlgn="base" latinLnBrk="0">
              <a:buNone/>
            </a:pPr>
            <a:r>
              <a:rPr lang="en-US" sz="3600" b="1" dirty="0">
                <a:solidFill>
                  <a:srgbClr val="2467B2"/>
                </a:solidFill>
                <a:effectLst/>
                <a:latin typeface="var(--font-family-body)"/>
              </a:rPr>
              <a:t>1. "Does flu vaccine really work?”</a:t>
            </a:r>
          </a:p>
          <a:p>
            <a:pPr fontAlgn="base" latinLnBrk="0"/>
            <a:endParaRPr lang="en-US" sz="3600" b="1" dirty="0">
              <a:solidFill>
                <a:srgbClr val="2467B2"/>
              </a:solidFill>
              <a:effectLst/>
              <a:latin typeface="var(--font-family-body)"/>
            </a:endParaRPr>
          </a:p>
          <a:p>
            <a:pPr marL="0" indent="0" fontAlgn="base" latinLnBrk="0">
              <a:buNone/>
            </a:pPr>
            <a:r>
              <a:rPr lang="en-US" sz="3600" b="1" dirty="0">
                <a:solidFill>
                  <a:srgbClr val="2467B2"/>
                </a:solidFill>
                <a:effectLst/>
                <a:latin typeface="var(--font-family-body)"/>
              </a:rPr>
              <a:t>2. "The flu vaccine gives me the flu.”</a:t>
            </a:r>
          </a:p>
          <a:p>
            <a:pPr fontAlgn="base" latinLnBrk="0"/>
            <a:endParaRPr lang="en-US" sz="3600" b="1" dirty="0">
              <a:solidFill>
                <a:srgbClr val="2467B2"/>
              </a:solidFill>
              <a:effectLst/>
              <a:latin typeface="var(--font-family-body)"/>
            </a:endParaRPr>
          </a:p>
          <a:p>
            <a:pPr marL="0" indent="0" fontAlgn="base" latinLnBrk="0">
              <a:buNone/>
            </a:pPr>
            <a:r>
              <a:rPr lang="en-US" sz="3600" b="1" dirty="0">
                <a:solidFill>
                  <a:srgbClr val="2467B2"/>
                </a:solidFill>
                <a:effectLst/>
                <a:latin typeface="var(--font-family-body)"/>
              </a:rPr>
              <a:t>3. “Is flu vaccine really safe during pregnancy?”</a:t>
            </a:r>
            <a:br>
              <a:rPr lang="en-US" b="1" i="0" dirty="0">
                <a:solidFill>
                  <a:srgbClr val="000000"/>
                </a:solidFill>
                <a:effectLst/>
                <a:latin typeface="var(--font-family-head)"/>
              </a:rPr>
            </a:br>
            <a:endParaRPr lang="en-US" dirty="0"/>
          </a:p>
        </p:txBody>
      </p:sp>
    </p:spTree>
    <p:extLst>
      <p:ext uri="{BB962C8B-B14F-4D97-AF65-F5344CB8AC3E}">
        <p14:creationId xmlns:p14="http://schemas.microsoft.com/office/powerpoint/2010/main" val="1655627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E4465-A263-1564-2CB9-92F30D90CE99}"/>
              </a:ext>
            </a:extLst>
          </p:cNvPr>
          <p:cNvSpPr>
            <a:spLocks noGrp="1"/>
          </p:cNvSpPr>
          <p:nvPr>
            <p:ph type="title"/>
          </p:nvPr>
        </p:nvSpPr>
        <p:spPr/>
        <p:txBody>
          <a:bodyPr>
            <a:normAutofit/>
          </a:bodyPr>
          <a:lstStyle/>
          <a:p>
            <a:r>
              <a:rPr lang="en-US" sz="3500"/>
              <a:t>Concern #1: “Does flu vaccine really work?”</a:t>
            </a:r>
          </a:p>
        </p:txBody>
      </p:sp>
      <p:sp>
        <p:nvSpPr>
          <p:cNvPr id="3" name="Content Placeholder 2">
            <a:extLst>
              <a:ext uri="{FF2B5EF4-FFF2-40B4-BE49-F238E27FC236}">
                <a16:creationId xmlns:a16="http://schemas.microsoft.com/office/drawing/2014/main" id="{2B4910B6-4943-8F78-1107-597165AC21F6}"/>
              </a:ext>
            </a:extLst>
          </p:cNvPr>
          <p:cNvSpPr>
            <a:spLocks noGrp="1"/>
          </p:cNvSpPr>
          <p:nvPr>
            <p:ph idx="1"/>
          </p:nvPr>
        </p:nvSpPr>
        <p:spPr>
          <a:xfrm>
            <a:off x="617499" y="1770191"/>
            <a:ext cx="9276309" cy="3599316"/>
          </a:xfrm>
        </p:spPr>
        <p:txBody>
          <a:bodyPr>
            <a:noAutofit/>
          </a:bodyPr>
          <a:lstStyle/>
          <a:p>
            <a:pPr marL="0" indent="0">
              <a:buNone/>
            </a:pPr>
            <a:r>
              <a:rPr lang="en-US" sz="2200" b="0" i="0">
                <a:solidFill>
                  <a:srgbClr val="003B68"/>
                </a:solidFill>
                <a:effectLst/>
                <a:latin typeface="+mj-lt"/>
              </a:rPr>
              <a:t>Vaccination reduces the risk </a:t>
            </a:r>
            <a:r>
              <a:rPr lang="en-US" sz="2200" i="0">
                <a:solidFill>
                  <a:srgbClr val="003B68"/>
                </a:solidFill>
                <a:effectLst/>
                <a:latin typeface="+mj-lt"/>
              </a:rPr>
              <a:t>of flu-associated acute respiratory </a:t>
            </a:r>
            <a:r>
              <a:rPr lang="en-US" sz="2200" b="1" i="0">
                <a:solidFill>
                  <a:srgbClr val="003B68"/>
                </a:solidFill>
                <a:effectLst/>
                <a:latin typeface="+mj-lt"/>
              </a:rPr>
              <a:t>infection </a:t>
            </a:r>
            <a:r>
              <a:rPr lang="en-US" sz="2200" b="0" i="0">
                <a:solidFill>
                  <a:srgbClr val="003B68"/>
                </a:solidFill>
                <a:effectLst/>
                <a:latin typeface="+mj-lt"/>
              </a:rPr>
              <a:t>in pregnant women by about </a:t>
            </a:r>
            <a:r>
              <a:rPr lang="en-US" sz="2200" b="1">
                <a:solidFill>
                  <a:srgbClr val="003B68"/>
                </a:solidFill>
                <a:latin typeface="+mj-lt"/>
              </a:rPr>
              <a:t>half</a:t>
            </a:r>
            <a:r>
              <a:rPr lang="en-US" sz="2200" b="0" i="0">
                <a:solidFill>
                  <a:srgbClr val="003B68"/>
                </a:solidFill>
                <a:effectLst/>
                <a:latin typeface="+mj-lt"/>
              </a:rPr>
              <a:t>.  (</a:t>
            </a:r>
            <a:r>
              <a:rPr lang="en-US" sz="2200">
                <a:solidFill>
                  <a:srgbClr val="003B68"/>
                </a:solidFill>
                <a:latin typeface="+mj-lt"/>
              </a:rPr>
              <a:t>CDC</a:t>
            </a:r>
            <a:r>
              <a:rPr lang="en-US" sz="2200" b="0" i="0">
                <a:solidFill>
                  <a:srgbClr val="003B68"/>
                </a:solidFill>
                <a:effectLst/>
                <a:latin typeface="+mj-lt"/>
              </a:rPr>
              <a:t>)</a:t>
            </a:r>
            <a:endParaRPr lang="en-US" sz="2200">
              <a:solidFill>
                <a:srgbClr val="003B68"/>
              </a:solidFill>
              <a:latin typeface="+mj-lt"/>
            </a:endParaRPr>
          </a:p>
          <a:p>
            <a:pPr marL="0" indent="0">
              <a:buNone/>
            </a:pPr>
            <a:r>
              <a:rPr lang="en-US" sz="2200" b="0" i="0">
                <a:solidFill>
                  <a:srgbClr val="003B68"/>
                </a:solidFill>
                <a:effectLst/>
                <a:latin typeface="+mj-lt"/>
              </a:rPr>
              <a:t>The real issue, though, is the </a:t>
            </a:r>
            <a:r>
              <a:rPr lang="en-US" sz="2200" b="0" i="1">
                <a:solidFill>
                  <a:srgbClr val="003B68"/>
                </a:solidFill>
                <a:effectLst/>
                <a:latin typeface="+mj-lt"/>
              </a:rPr>
              <a:t>risk</a:t>
            </a:r>
            <a:r>
              <a:rPr lang="en-US" sz="2200" b="0" i="0">
                <a:solidFill>
                  <a:srgbClr val="003B68"/>
                </a:solidFill>
                <a:effectLst/>
                <a:latin typeface="+mj-lt"/>
              </a:rPr>
              <a:t> a pregnant woman faces when she gets influenza infection: her infection may be so severe that she needs hospital care. </a:t>
            </a:r>
            <a:endParaRPr lang="en-US" sz="2200">
              <a:solidFill>
                <a:srgbClr val="003B68"/>
              </a:solidFill>
              <a:latin typeface="+mj-lt"/>
            </a:endParaRPr>
          </a:p>
          <a:p>
            <a:pPr marL="0" indent="0">
              <a:buNone/>
            </a:pPr>
            <a:r>
              <a:rPr lang="en-US" sz="2200" b="0" i="0">
                <a:solidFill>
                  <a:srgbClr val="003B68"/>
                </a:solidFill>
                <a:effectLst/>
                <a:latin typeface="+mj-lt"/>
              </a:rPr>
              <a:t>How much does flu vaccination help to prevent this? Take a guess!</a:t>
            </a:r>
            <a:endParaRPr lang="en-US" sz="2200" b="1">
              <a:solidFill>
                <a:srgbClr val="003B68"/>
              </a:solidFill>
              <a:latin typeface="+mj-lt"/>
            </a:endParaRPr>
          </a:p>
          <a:p>
            <a:pPr marL="0" indent="0">
              <a:buNone/>
            </a:pPr>
            <a:r>
              <a:rPr lang="en-US" sz="2200" b="1" i="0">
                <a:solidFill>
                  <a:srgbClr val="0070C0"/>
                </a:solidFill>
                <a:effectLst/>
                <a:latin typeface="+mj-lt"/>
              </a:rPr>
              <a:t>Getting a flu shot will reduce a pregnant woman’s risk of being </a:t>
            </a:r>
            <a:r>
              <a:rPr lang="en-US" sz="2200" b="1" i="1">
                <a:solidFill>
                  <a:srgbClr val="0070C0"/>
                </a:solidFill>
                <a:effectLst/>
                <a:latin typeface="+mj-lt"/>
              </a:rPr>
              <a:t>hospitalized </a:t>
            </a:r>
            <a:r>
              <a:rPr lang="en-US" sz="2200" b="1" i="0">
                <a:solidFill>
                  <a:srgbClr val="0070C0"/>
                </a:solidFill>
                <a:effectLst/>
                <a:latin typeface="+mj-lt"/>
              </a:rPr>
              <a:t>with flu by an average of </a:t>
            </a:r>
            <a:r>
              <a:rPr lang="en-US" sz="2200" b="1">
                <a:solidFill>
                  <a:srgbClr val="0070C0"/>
                </a:solidFill>
                <a:latin typeface="+mj-lt"/>
              </a:rPr>
              <a:t>_____ %</a:t>
            </a:r>
          </a:p>
          <a:p>
            <a:pPr marL="0" indent="0">
              <a:buNone/>
            </a:pPr>
            <a:r>
              <a:rPr lang="en-US" sz="2200" b="1">
                <a:solidFill>
                  <a:srgbClr val="0070C0"/>
                </a:solidFill>
                <a:latin typeface="+mj-lt"/>
              </a:rPr>
              <a:t>A: 10%</a:t>
            </a:r>
          </a:p>
          <a:p>
            <a:pPr marL="0" indent="0">
              <a:buNone/>
            </a:pPr>
            <a:r>
              <a:rPr lang="en-US" sz="2200" b="1">
                <a:solidFill>
                  <a:srgbClr val="0070C0"/>
                </a:solidFill>
                <a:latin typeface="+mj-lt"/>
              </a:rPr>
              <a:t>B: 20%</a:t>
            </a:r>
          </a:p>
          <a:p>
            <a:pPr marL="0" indent="0">
              <a:buNone/>
            </a:pPr>
            <a:r>
              <a:rPr lang="en-US" sz="2200" b="1">
                <a:solidFill>
                  <a:srgbClr val="0070C0"/>
                </a:solidFill>
                <a:latin typeface="+mj-lt"/>
              </a:rPr>
              <a:t>C: 30%</a:t>
            </a:r>
          </a:p>
          <a:p>
            <a:pPr marL="0" indent="0">
              <a:buNone/>
            </a:pPr>
            <a:r>
              <a:rPr lang="en-US" sz="2200" b="1">
                <a:solidFill>
                  <a:srgbClr val="0070C0"/>
                </a:solidFill>
                <a:latin typeface="+mj-lt"/>
              </a:rPr>
              <a:t>D: 40%</a:t>
            </a:r>
            <a:endParaRPr lang="en-US" sz="2200">
              <a:solidFill>
                <a:srgbClr val="0070C0"/>
              </a:solidFill>
              <a:latin typeface="+mj-lt"/>
            </a:endParaRPr>
          </a:p>
        </p:txBody>
      </p:sp>
      <p:pic>
        <p:nvPicPr>
          <p:cNvPr id="5" name="Picture 4" descr="A person lying on a bed&#10;&#10;Description automatically generated with medium confidence">
            <a:extLst>
              <a:ext uri="{FF2B5EF4-FFF2-40B4-BE49-F238E27FC236}">
                <a16:creationId xmlns:a16="http://schemas.microsoft.com/office/drawing/2014/main" id="{8BF8A185-22A0-CD28-D64E-960BF9B04C6D}"/>
              </a:ext>
            </a:extLst>
          </p:cNvPr>
          <p:cNvPicPr>
            <a:picLocks noChangeAspect="1"/>
          </p:cNvPicPr>
          <p:nvPr/>
        </p:nvPicPr>
        <p:blipFill rotWithShape="1">
          <a:blip r:embed="rId3"/>
          <a:srcRect t="23868" b="23649"/>
          <a:stretch/>
        </p:blipFill>
        <p:spPr>
          <a:xfrm>
            <a:off x="9221326" y="3277241"/>
            <a:ext cx="2653682" cy="1740931"/>
          </a:xfrm>
          <a:prstGeom prst="rect">
            <a:avLst/>
          </a:prstGeom>
        </p:spPr>
      </p:pic>
    </p:spTree>
    <p:extLst>
      <p:ext uri="{BB962C8B-B14F-4D97-AF65-F5344CB8AC3E}">
        <p14:creationId xmlns:p14="http://schemas.microsoft.com/office/powerpoint/2010/main" val="2418245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E4465-A263-1564-2CB9-92F30D90CE99}"/>
              </a:ext>
            </a:extLst>
          </p:cNvPr>
          <p:cNvSpPr>
            <a:spLocks noGrp="1"/>
          </p:cNvSpPr>
          <p:nvPr>
            <p:ph type="title"/>
          </p:nvPr>
        </p:nvSpPr>
        <p:spPr/>
        <p:txBody>
          <a:bodyPr>
            <a:normAutofit/>
          </a:bodyPr>
          <a:lstStyle/>
          <a:p>
            <a:r>
              <a:rPr lang="en-US" sz="3500"/>
              <a:t>Concern #1: “Does flu vaccine really work?”</a:t>
            </a:r>
          </a:p>
        </p:txBody>
      </p:sp>
      <p:sp>
        <p:nvSpPr>
          <p:cNvPr id="3" name="Content Placeholder 2">
            <a:extLst>
              <a:ext uri="{FF2B5EF4-FFF2-40B4-BE49-F238E27FC236}">
                <a16:creationId xmlns:a16="http://schemas.microsoft.com/office/drawing/2014/main" id="{2B4910B6-4943-8F78-1107-597165AC21F6}"/>
              </a:ext>
            </a:extLst>
          </p:cNvPr>
          <p:cNvSpPr>
            <a:spLocks noGrp="1"/>
          </p:cNvSpPr>
          <p:nvPr>
            <p:ph idx="1"/>
          </p:nvPr>
        </p:nvSpPr>
        <p:spPr>
          <a:xfrm>
            <a:off x="617499" y="1770191"/>
            <a:ext cx="9276309" cy="3599316"/>
          </a:xfrm>
        </p:spPr>
        <p:txBody>
          <a:bodyPr>
            <a:noAutofit/>
          </a:bodyPr>
          <a:lstStyle/>
          <a:p>
            <a:pPr marL="0" indent="0">
              <a:buNone/>
            </a:pPr>
            <a:r>
              <a:rPr lang="en-US" sz="1800" b="0" i="0">
                <a:solidFill>
                  <a:srgbClr val="003B68"/>
                </a:solidFill>
                <a:effectLst/>
                <a:latin typeface="+mj-lt"/>
              </a:rPr>
              <a:t>Vaccination reduces the risk </a:t>
            </a:r>
            <a:r>
              <a:rPr lang="en-US" sz="1800" i="0">
                <a:solidFill>
                  <a:srgbClr val="003B68"/>
                </a:solidFill>
                <a:effectLst/>
                <a:latin typeface="+mj-lt"/>
              </a:rPr>
              <a:t>of flu-associated acute respiratory </a:t>
            </a:r>
            <a:r>
              <a:rPr lang="en-US" sz="1800" b="1" i="0">
                <a:solidFill>
                  <a:srgbClr val="003B68"/>
                </a:solidFill>
                <a:effectLst/>
                <a:latin typeface="+mj-lt"/>
              </a:rPr>
              <a:t>infection </a:t>
            </a:r>
            <a:r>
              <a:rPr lang="en-US" sz="1800" b="0" i="0">
                <a:solidFill>
                  <a:srgbClr val="003B68"/>
                </a:solidFill>
                <a:effectLst/>
                <a:latin typeface="+mj-lt"/>
              </a:rPr>
              <a:t>in pregnant women by about </a:t>
            </a:r>
            <a:r>
              <a:rPr lang="en-US" sz="1800" b="1">
                <a:solidFill>
                  <a:srgbClr val="003B68"/>
                </a:solidFill>
                <a:latin typeface="+mj-lt"/>
              </a:rPr>
              <a:t>half</a:t>
            </a:r>
            <a:r>
              <a:rPr lang="en-US" sz="1800" b="0" i="0">
                <a:solidFill>
                  <a:srgbClr val="003B68"/>
                </a:solidFill>
                <a:effectLst/>
                <a:latin typeface="+mj-lt"/>
              </a:rPr>
              <a:t>.  (</a:t>
            </a:r>
            <a:r>
              <a:rPr lang="en-US" sz="1800">
                <a:solidFill>
                  <a:srgbClr val="003B68"/>
                </a:solidFill>
                <a:latin typeface="+mj-lt"/>
              </a:rPr>
              <a:t>CDC</a:t>
            </a:r>
            <a:r>
              <a:rPr lang="en-US" sz="1800" b="0" i="0">
                <a:solidFill>
                  <a:srgbClr val="003B68"/>
                </a:solidFill>
                <a:effectLst/>
                <a:latin typeface="+mj-lt"/>
              </a:rPr>
              <a:t>)</a:t>
            </a:r>
            <a:endParaRPr lang="en-US" sz="1800">
              <a:solidFill>
                <a:srgbClr val="003B68"/>
              </a:solidFill>
              <a:latin typeface="+mj-lt"/>
            </a:endParaRPr>
          </a:p>
          <a:p>
            <a:pPr marL="0" indent="0">
              <a:buNone/>
            </a:pPr>
            <a:r>
              <a:rPr lang="en-US" sz="1800" b="0" i="0">
                <a:solidFill>
                  <a:srgbClr val="003B68"/>
                </a:solidFill>
                <a:effectLst/>
                <a:latin typeface="+mj-lt"/>
              </a:rPr>
              <a:t>The real issue, though, is the </a:t>
            </a:r>
            <a:r>
              <a:rPr lang="en-US" sz="1800" b="0" i="1">
                <a:solidFill>
                  <a:srgbClr val="003B68"/>
                </a:solidFill>
                <a:effectLst/>
                <a:latin typeface="+mj-lt"/>
              </a:rPr>
              <a:t>risk</a:t>
            </a:r>
            <a:r>
              <a:rPr lang="en-US" sz="1800" b="0" i="0">
                <a:solidFill>
                  <a:srgbClr val="003B68"/>
                </a:solidFill>
                <a:effectLst/>
                <a:latin typeface="+mj-lt"/>
              </a:rPr>
              <a:t> a pregnant woman faces when she gets influenza infection: her infection may be so severe that she needs hospital care. </a:t>
            </a:r>
            <a:endParaRPr lang="en-US" sz="1800">
              <a:solidFill>
                <a:srgbClr val="003B68"/>
              </a:solidFill>
              <a:latin typeface="+mj-lt"/>
            </a:endParaRPr>
          </a:p>
          <a:p>
            <a:pPr marL="0" indent="0">
              <a:buNone/>
            </a:pPr>
            <a:r>
              <a:rPr lang="en-US" sz="1800" b="0" i="0">
                <a:solidFill>
                  <a:srgbClr val="003B68"/>
                </a:solidFill>
                <a:effectLst/>
                <a:latin typeface="+mj-lt"/>
              </a:rPr>
              <a:t>How much does flu vaccination help to prevent this? Take a guess!</a:t>
            </a:r>
            <a:endParaRPr lang="en-US" sz="1800" b="1">
              <a:solidFill>
                <a:srgbClr val="003B68"/>
              </a:solidFill>
              <a:latin typeface="+mj-lt"/>
            </a:endParaRPr>
          </a:p>
          <a:p>
            <a:pPr marL="0" indent="0">
              <a:buNone/>
            </a:pPr>
            <a:r>
              <a:rPr lang="en-US" sz="2200" b="1" i="0">
                <a:solidFill>
                  <a:srgbClr val="0070C0"/>
                </a:solidFill>
                <a:effectLst/>
                <a:latin typeface="+mj-lt"/>
              </a:rPr>
              <a:t>Getting a flu shot will reduce a pregnant woman’s risk of being </a:t>
            </a:r>
            <a:r>
              <a:rPr lang="en-US" sz="2200" b="1" i="1">
                <a:solidFill>
                  <a:srgbClr val="0070C0"/>
                </a:solidFill>
                <a:effectLst/>
                <a:latin typeface="+mj-lt"/>
              </a:rPr>
              <a:t>hospitalized </a:t>
            </a:r>
            <a:r>
              <a:rPr lang="en-US" sz="2200" b="1" i="0">
                <a:solidFill>
                  <a:srgbClr val="0070C0"/>
                </a:solidFill>
                <a:effectLst/>
                <a:latin typeface="+mj-lt"/>
              </a:rPr>
              <a:t>with flu by an average of </a:t>
            </a:r>
            <a:r>
              <a:rPr lang="en-US" sz="2200" b="1">
                <a:solidFill>
                  <a:srgbClr val="0070C0"/>
                </a:solidFill>
                <a:latin typeface="+mj-lt"/>
              </a:rPr>
              <a:t>_____ %</a:t>
            </a:r>
          </a:p>
          <a:p>
            <a:pPr marL="0" indent="0">
              <a:buNone/>
            </a:pPr>
            <a:r>
              <a:rPr lang="en-US" sz="1800" b="1">
                <a:solidFill>
                  <a:srgbClr val="0070C0"/>
                </a:solidFill>
                <a:latin typeface="+mj-lt"/>
              </a:rPr>
              <a:t>A: 10%</a:t>
            </a:r>
          </a:p>
          <a:p>
            <a:pPr marL="0" indent="0">
              <a:buNone/>
            </a:pPr>
            <a:r>
              <a:rPr lang="en-US" sz="1800" b="1">
                <a:solidFill>
                  <a:srgbClr val="0070C0"/>
                </a:solidFill>
                <a:latin typeface="+mj-lt"/>
              </a:rPr>
              <a:t>B: 20%</a:t>
            </a:r>
          </a:p>
          <a:p>
            <a:pPr marL="0" indent="0">
              <a:buNone/>
            </a:pPr>
            <a:r>
              <a:rPr lang="en-US" sz="1800" b="1">
                <a:solidFill>
                  <a:srgbClr val="0070C0"/>
                </a:solidFill>
                <a:latin typeface="+mj-lt"/>
              </a:rPr>
              <a:t>C: 30%</a:t>
            </a:r>
          </a:p>
          <a:p>
            <a:pPr marL="0" indent="0">
              <a:buNone/>
            </a:pPr>
            <a:r>
              <a:rPr lang="en-US" sz="2800" b="1">
                <a:solidFill>
                  <a:schemeClr val="accent3"/>
                </a:solidFill>
                <a:latin typeface="+mj-lt"/>
              </a:rPr>
              <a:t>D: 40% </a:t>
            </a:r>
            <a:r>
              <a:rPr lang="en-US" sz="2000" b="1" i="0">
                <a:solidFill>
                  <a:srgbClr val="003B68"/>
                </a:solidFill>
                <a:effectLst/>
                <a:latin typeface="+mj-lt"/>
              </a:rPr>
              <a:t>A 2018 study evaluated the effectiveness of the flu vaccine and found that getting a flu shot reduced a pregnant woman’s risk of being hospitalized with flu by an average of 40%. </a:t>
            </a:r>
            <a:endParaRPr lang="en-US" sz="2800">
              <a:solidFill>
                <a:srgbClr val="003B68"/>
              </a:solidFill>
              <a:latin typeface="+mj-lt"/>
            </a:endParaRPr>
          </a:p>
        </p:txBody>
      </p:sp>
      <p:pic>
        <p:nvPicPr>
          <p:cNvPr id="6" name="Picture 5" descr="A person lying on a bed&#10;&#10;Description automatically generated with medium confidence">
            <a:extLst>
              <a:ext uri="{FF2B5EF4-FFF2-40B4-BE49-F238E27FC236}">
                <a16:creationId xmlns:a16="http://schemas.microsoft.com/office/drawing/2014/main" id="{2A4B8541-EF16-95B3-5CB3-A3ADB92C85F2}"/>
              </a:ext>
            </a:extLst>
          </p:cNvPr>
          <p:cNvPicPr>
            <a:picLocks noChangeAspect="1"/>
          </p:cNvPicPr>
          <p:nvPr/>
        </p:nvPicPr>
        <p:blipFill rotWithShape="1">
          <a:blip r:embed="rId3"/>
          <a:srcRect t="23868" b="23649"/>
          <a:stretch/>
        </p:blipFill>
        <p:spPr>
          <a:xfrm>
            <a:off x="9221326" y="3277241"/>
            <a:ext cx="2653682" cy="1740931"/>
          </a:xfrm>
          <a:prstGeom prst="rect">
            <a:avLst/>
          </a:prstGeom>
        </p:spPr>
      </p:pic>
    </p:spTree>
    <p:extLst>
      <p:ext uri="{BB962C8B-B14F-4D97-AF65-F5344CB8AC3E}">
        <p14:creationId xmlns:p14="http://schemas.microsoft.com/office/powerpoint/2010/main" val="179657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24E-5B44-68E0-8D8E-8FF1E865808F}"/>
              </a:ext>
            </a:extLst>
          </p:cNvPr>
          <p:cNvSpPr>
            <a:spLocks noGrp="1"/>
          </p:cNvSpPr>
          <p:nvPr>
            <p:ph type="title"/>
          </p:nvPr>
        </p:nvSpPr>
        <p:spPr/>
        <p:txBody>
          <a:bodyPr>
            <a:normAutofit/>
          </a:bodyPr>
          <a:lstStyle/>
          <a:p>
            <a:r>
              <a:rPr lang="en-US" sz="3500"/>
              <a:t>Concern #1: “Does flu vaccine really work?”</a:t>
            </a:r>
          </a:p>
        </p:txBody>
      </p:sp>
      <p:pic>
        <p:nvPicPr>
          <p:cNvPr id="5" name="Content Placeholder 4" descr="A picture containing text, clipart&#10;&#10;Description automatically generated">
            <a:extLst>
              <a:ext uri="{FF2B5EF4-FFF2-40B4-BE49-F238E27FC236}">
                <a16:creationId xmlns:a16="http://schemas.microsoft.com/office/drawing/2014/main" id="{EBCB865D-0D42-8010-ECC7-5AB3BEF8AE93}"/>
              </a:ext>
            </a:extLst>
          </p:cNvPr>
          <p:cNvPicPr>
            <a:picLocks noGrp="1" noChangeAspect="1"/>
          </p:cNvPicPr>
          <p:nvPr>
            <p:ph idx="1"/>
          </p:nvPr>
        </p:nvPicPr>
        <p:blipFill>
          <a:blip r:embed="rId3"/>
          <a:stretch>
            <a:fillRect/>
          </a:stretch>
        </p:blipFill>
        <p:spPr>
          <a:xfrm>
            <a:off x="1280052" y="1752522"/>
            <a:ext cx="8288756" cy="4023588"/>
          </a:xfrm>
        </p:spPr>
      </p:pic>
      <p:sp>
        <p:nvSpPr>
          <p:cNvPr id="7" name="TextBox 6">
            <a:extLst>
              <a:ext uri="{FF2B5EF4-FFF2-40B4-BE49-F238E27FC236}">
                <a16:creationId xmlns:a16="http://schemas.microsoft.com/office/drawing/2014/main" id="{1E5ECD15-F2DD-AA52-89A8-77AF999DE4C7}"/>
              </a:ext>
            </a:extLst>
          </p:cNvPr>
          <p:cNvSpPr txBox="1"/>
          <p:nvPr/>
        </p:nvSpPr>
        <p:spPr>
          <a:xfrm>
            <a:off x="2892706" y="5916547"/>
            <a:ext cx="5771108" cy="646331"/>
          </a:xfrm>
          <a:prstGeom prst="rect">
            <a:avLst/>
          </a:prstGeom>
          <a:noFill/>
        </p:spPr>
        <p:txBody>
          <a:bodyPr wrap="square">
            <a:spAutoFit/>
          </a:bodyPr>
          <a:lstStyle/>
          <a:p>
            <a:r>
              <a:rPr lang="en-US" b="1" i="0">
                <a:solidFill>
                  <a:srgbClr val="003B68"/>
                </a:solidFill>
                <a:effectLst/>
                <a:latin typeface="Lato" panose="020F0502020204030203" pitchFamily="34" charset="0"/>
              </a:rPr>
              <a:t>For influenza vaccine and Tdap the transfer of protective antibodies is an important vaccine effect.  </a:t>
            </a:r>
          </a:p>
        </p:txBody>
      </p:sp>
    </p:spTree>
    <p:extLst>
      <p:ext uri="{BB962C8B-B14F-4D97-AF65-F5344CB8AC3E}">
        <p14:creationId xmlns:p14="http://schemas.microsoft.com/office/powerpoint/2010/main" val="3834098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24E-5B44-68E0-8D8E-8FF1E865808F}"/>
              </a:ext>
            </a:extLst>
          </p:cNvPr>
          <p:cNvSpPr>
            <a:spLocks noGrp="1"/>
          </p:cNvSpPr>
          <p:nvPr>
            <p:ph type="title"/>
          </p:nvPr>
        </p:nvSpPr>
        <p:spPr/>
        <p:txBody>
          <a:bodyPr>
            <a:normAutofit/>
          </a:bodyPr>
          <a:lstStyle/>
          <a:p>
            <a:r>
              <a:rPr lang="en-US" sz="3500"/>
              <a:t>Concern #1: “Does flu vaccine really work?”</a:t>
            </a:r>
          </a:p>
        </p:txBody>
      </p:sp>
      <p:sp>
        <p:nvSpPr>
          <p:cNvPr id="4" name="Content Placeholder 3">
            <a:extLst>
              <a:ext uri="{FF2B5EF4-FFF2-40B4-BE49-F238E27FC236}">
                <a16:creationId xmlns:a16="http://schemas.microsoft.com/office/drawing/2014/main" id="{75904148-D760-F2AB-9DFB-3AF347964880}"/>
              </a:ext>
            </a:extLst>
          </p:cNvPr>
          <p:cNvSpPr>
            <a:spLocks noGrp="1"/>
          </p:cNvSpPr>
          <p:nvPr>
            <p:ph idx="1"/>
          </p:nvPr>
        </p:nvSpPr>
        <p:spPr>
          <a:xfrm>
            <a:off x="617499" y="1770191"/>
            <a:ext cx="9276309" cy="3599316"/>
          </a:xfrm>
        </p:spPr>
        <p:txBody>
          <a:bodyPr/>
          <a:lstStyle/>
          <a:p>
            <a:pPr marL="0" indent="0">
              <a:buNone/>
            </a:pPr>
            <a:r>
              <a:rPr lang="en-US" b="1" i="0" dirty="0">
                <a:solidFill>
                  <a:srgbClr val="0070C0"/>
                </a:solidFill>
                <a:effectLst/>
                <a:latin typeface="+mj-lt"/>
              </a:rPr>
              <a:t>Maternal vaccination leads to protection of infants, which is key because…</a:t>
            </a:r>
          </a:p>
          <a:p>
            <a:pPr marL="0" indent="0">
              <a:buNone/>
            </a:pPr>
            <a:endParaRPr lang="en-US" b="1" dirty="0">
              <a:solidFill>
                <a:srgbClr val="0070C0"/>
              </a:solidFill>
              <a:latin typeface="+mj-lt"/>
            </a:endParaRPr>
          </a:p>
          <a:p>
            <a:pPr marL="0" indent="0">
              <a:buNone/>
            </a:pPr>
            <a:r>
              <a:rPr lang="en-US" b="1" dirty="0">
                <a:solidFill>
                  <a:srgbClr val="0070C0"/>
                </a:solidFill>
                <a:latin typeface="+mj-lt"/>
              </a:rPr>
              <a:t>A: Young infants are at high risk of having complications if infected with flu</a:t>
            </a:r>
          </a:p>
          <a:p>
            <a:pPr marL="0" indent="0">
              <a:buNone/>
            </a:pPr>
            <a:r>
              <a:rPr lang="en-US" b="1" dirty="0">
                <a:solidFill>
                  <a:srgbClr val="0070C0"/>
                </a:solidFill>
                <a:latin typeface="+mj-lt"/>
              </a:rPr>
              <a:t>B: Infants are not eligible for flu vaccine until 2 months of age</a:t>
            </a:r>
          </a:p>
          <a:p>
            <a:pPr marL="0" indent="0">
              <a:buNone/>
            </a:pPr>
            <a:r>
              <a:rPr lang="en-US" b="1" dirty="0">
                <a:solidFill>
                  <a:srgbClr val="0070C0"/>
                </a:solidFill>
                <a:latin typeface="+mj-lt"/>
              </a:rPr>
              <a:t>C: Both statements are true</a:t>
            </a:r>
            <a:endParaRPr lang="en-US" dirty="0">
              <a:solidFill>
                <a:srgbClr val="003B68"/>
              </a:solidFill>
              <a:latin typeface="+mj-lt"/>
            </a:endParaRPr>
          </a:p>
          <a:p>
            <a:endParaRPr lang="en-US" dirty="0"/>
          </a:p>
        </p:txBody>
      </p:sp>
    </p:spTree>
    <p:extLst>
      <p:ext uri="{BB962C8B-B14F-4D97-AF65-F5344CB8AC3E}">
        <p14:creationId xmlns:p14="http://schemas.microsoft.com/office/powerpoint/2010/main" val="3104885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24E-5B44-68E0-8D8E-8FF1E865808F}"/>
              </a:ext>
            </a:extLst>
          </p:cNvPr>
          <p:cNvSpPr>
            <a:spLocks noGrp="1"/>
          </p:cNvSpPr>
          <p:nvPr>
            <p:ph type="title"/>
          </p:nvPr>
        </p:nvSpPr>
        <p:spPr/>
        <p:txBody>
          <a:bodyPr>
            <a:normAutofit/>
          </a:bodyPr>
          <a:lstStyle/>
          <a:p>
            <a:r>
              <a:rPr lang="en-US" sz="3500"/>
              <a:t>Concern #1: “Does flu vaccine really work?”</a:t>
            </a:r>
          </a:p>
        </p:txBody>
      </p:sp>
      <p:sp>
        <p:nvSpPr>
          <p:cNvPr id="4" name="Content Placeholder 3">
            <a:extLst>
              <a:ext uri="{FF2B5EF4-FFF2-40B4-BE49-F238E27FC236}">
                <a16:creationId xmlns:a16="http://schemas.microsoft.com/office/drawing/2014/main" id="{75904148-D760-F2AB-9DFB-3AF347964880}"/>
              </a:ext>
            </a:extLst>
          </p:cNvPr>
          <p:cNvSpPr>
            <a:spLocks noGrp="1"/>
          </p:cNvSpPr>
          <p:nvPr>
            <p:ph idx="1"/>
          </p:nvPr>
        </p:nvSpPr>
        <p:spPr>
          <a:xfrm>
            <a:off x="617499" y="1770191"/>
            <a:ext cx="9276309" cy="3599316"/>
          </a:xfrm>
        </p:spPr>
        <p:txBody>
          <a:bodyPr/>
          <a:lstStyle/>
          <a:p>
            <a:pPr marL="0" indent="0">
              <a:buNone/>
            </a:pPr>
            <a:r>
              <a:rPr lang="en-US" b="1" i="0">
                <a:solidFill>
                  <a:srgbClr val="0070C0"/>
                </a:solidFill>
                <a:effectLst/>
                <a:latin typeface="+mj-lt"/>
              </a:rPr>
              <a:t>Maternal vaccination leads to protection of infants, which is key because…</a:t>
            </a:r>
          </a:p>
          <a:p>
            <a:pPr marL="0" indent="0">
              <a:buNone/>
            </a:pPr>
            <a:endParaRPr lang="en-US" b="1">
              <a:solidFill>
                <a:srgbClr val="0070C0"/>
              </a:solidFill>
              <a:latin typeface="+mj-lt"/>
            </a:endParaRPr>
          </a:p>
          <a:p>
            <a:pPr marL="0" indent="0">
              <a:buNone/>
            </a:pPr>
            <a:r>
              <a:rPr lang="en-US" sz="3200" b="1">
                <a:solidFill>
                  <a:srgbClr val="00B050"/>
                </a:solidFill>
                <a:latin typeface="+mj-lt"/>
              </a:rPr>
              <a:t>A: Young infants are at high risk of having complications if infected with flu</a:t>
            </a:r>
          </a:p>
          <a:p>
            <a:pPr marL="0" indent="0">
              <a:buNone/>
            </a:pPr>
            <a:r>
              <a:rPr lang="en-US" sz="1800" b="1">
                <a:solidFill>
                  <a:srgbClr val="0070C0"/>
                </a:solidFill>
                <a:latin typeface="+mj-lt"/>
              </a:rPr>
              <a:t>B: Infants are not eligible for flu vaccine until 2 months of age</a:t>
            </a:r>
          </a:p>
          <a:p>
            <a:pPr marL="0" indent="0">
              <a:buNone/>
            </a:pPr>
            <a:r>
              <a:rPr lang="en-US" sz="1800" b="1">
                <a:solidFill>
                  <a:srgbClr val="0070C0"/>
                </a:solidFill>
                <a:latin typeface="+mj-lt"/>
              </a:rPr>
              <a:t>C: Both statements are true</a:t>
            </a:r>
            <a:endParaRPr lang="en-US" sz="1800">
              <a:solidFill>
                <a:srgbClr val="003B68"/>
              </a:solidFill>
              <a:latin typeface="+mj-lt"/>
            </a:endParaRPr>
          </a:p>
          <a:p>
            <a:endParaRPr lang="en-US"/>
          </a:p>
        </p:txBody>
      </p:sp>
    </p:spTree>
    <p:extLst>
      <p:ext uri="{BB962C8B-B14F-4D97-AF65-F5344CB8AC3E}">
        <p14:creationId xmlns:p14="http://schemas.microsoft.com/office/powerpoint/2010/main" val="1606267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CCD5309-5ABA-3DC4-94A6-68F587FC383F}"/>
              </a:ext>
            </a:extLst>
          </p:cNvPr>
          <p:cNvSpPr/>
          <p:nvPr/>
        </p:nvSpPr>
        <p:spPr>
          <a:xfrm>
            <a:off x="6797040" y="4672477"/>
            <a:ext cx="5340096" cy="2002536"/>
          </a:xfrm>
          <a:prstGeom prst="ellipse">
            <a:avLst/>
          </a:prstGeom>
          <a:solidFill>
            <a:srgbClr val="F6B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C0924E-5B44-68E0-8D8E-8FF1E865808F}"/>
              </a:ext>
            </a:extLst>
          </p:cNvPr>
          <p:cNvSpPr>
            <a:spLocks noGrp="1"/>
          </p:cNvSpPr>
          <p:nvPr>
            <p:ph type="title"/>
          </p:nvPr>
        </p:nvSpPr>
        <p:spPr/>
        <p:txBody>
          <a:bodyPr>
            <a:normAutofit/>
          </a:bodyPr>
          <a:lstStyle/>
          <a:p>
            <a:r>
              <a:rPr lang="en-US" sz="3500"/>
              <a:t>Concern #1: “Does flu vaccine really work?”</a:t>
            </a:r>
          </a:p>
        </p:txBody>
      </p:sp>
      <p:sp>
        <p:nvSpPr>
          <p:cNvPr id="4" name="Content Placeholder 3">
            <a:extLst>
              <a:ext uri="{FF2B5EF4-FFF2-40B4-BE49-F238E27FC236}">
                <a16:creationId xmlns:a16="http://schemas.microsoft.com/office/drawing/2014/main" id="{75904148-D760-F2AB-9DFB-3AF347964880}"/>
              </a:ext>
            </a:extLst>
          </p:cNvPr>
          <p:cNvSpPr>
            <a:spLocks noGrp="1"/>
          </p:cNvSpPr>
          <p:nvPr>
            <p:ph idx="1"/>
          </p:nvPr>
        </p:nvSpPr>
        <p:spPr>
          <a:xfrm>
            <a:off x="617499" y="1770191"/>
            <a:ext cx="9276309" cy="3599316"/>
          </a:xfrm>
        </p:spPr>
        <p:txBody>
          <a:bodyPr/>
          <a:lstStyle/>
          <a:p>
            <a:pPr marL="0" indent="0">
              <a:buNone/>
            </a:pPr>
            <a:r>
              <a:rPr lang="en-US" b="1" i="0" dirty="0">
                <a:solidFill>
                  <a:srgbClr val="0070C0"/>
                </a:solidFill>
                <a:effectLst/>
                <a:latin typeface="+mj-lt"/>
              </a:rPr>
              <a:t>Maternal vaccination leads to protection of infants, which is key because…</a:t>
            </a:r>
          </a:p>
          <a:p>
            <a:pPr marL="0" indent="0">
              <a:buNone/>
            </a:pPr>
            <a:endParaRPr lang="en-US" b="1" dirty="0">
              <a:solidFill>
                <a:srgbClr val="0070C0"/>
              </a:solidFill>
              <a:latin typeface="+mj-lt"/>
            </a:endParaRPr>
          </a:p>
          <a:p>
            <a:pPr marL="0" indent="0">
              <a:buNone/>
            </a:pPr>
            <a:r>
              <a:rPr lang="en-US" sz="3200" b="1" dirty="0">
                <a:solidFill>
                  <a:srgbClr val="00B050"/>
                </a:solidFill>
                <a:latin typeface="+mj-lt"/>
              </a:rPr>
              <a:t>A: Young infants are at high risk of having complications if infected with flu</a:t>
            </a:r>
          </a:p>
          <a:p>
            <a:pPr marL="0" indent="0">
              <a:buNone/>
            </a:pPr>
            <a:r>
              <a:rPr lang="en-US" sz="1800" b="1" dirty="0">
                <a:solidFill>
                  <a:srgbClr val="0070C0"/>
                </a:solidFill>
                <a:latin typeface="+mj-lt"/>
              </a:rPr>
              <a:t>B: Infants are not eligible for flu vaccine until 2 months of age</a:t>
            </a:r>
          </a:p>
          <a:p>
            <a:pPr marL="0" indent="0">
              <a:buNone/>
            </a:pPr>
            <a:r>
              <a:rPr lang="en-US" sz="1800" b="1" dirty="0">
                <a:solidFill>
                  <a:srgbClr val="0070C0"/>
                </a:solidFill>
                <a:latin typeface="+mj-lt"/>
              </a:rPr>
              <a:t>C: Both statements are true</a:t>
            </a:r>
            <a:endParaRPr lang="en-US" sz="1800" dirty="0">
              <a:solidFill>
                <a:srgbClr val="003B68"/>
              </a:solidFill>
              <a:latin typeface="+mj-lt"/>
            </a:endParaRPr>
          </a:p>
          <a:p>
            <a:endParaRPr lang="en-US" dirty="0"/>
          </a:p>
        </p:txBody>
      </p:sp>
      <p:sp>
        <p:nvSpPr>
          <p:cNvPr id="3" name="TextBox 2">
            <a:extLst>
              <a:ext uri="{FF2B5EF4-FFF2-40B4-BE49-F238E27FC236}">
                <a16:creationId xmlns:a16="http://schemas.microsoft.com/office/drawing/2014/main" id="{4587639C-B699-23C6-A85A-820F640357FB}"/>
              </a:ext>
            </a:extLst>
          </p:cNvPr>
          <p:cNvSpPr txBox="1"/>
          <p:nvPr/>
        </p:nvSpPr>
        <p:spPr>
          <a:xfrm>
            <a:off x="7327392" y="5212080"/>
            <a:ext cx="4279392" cy="923330"/>
          </a:xfrm>
          <a:prstGeom prst="rect">
            <a:avLst/>
          </a:prstGeom>
          <a:noFill/>
        </p:spPr>
        <p:txBody>
          <a:bodyPr wrap="square" rtlCol="0">
            <a:spAutoFit/>
          </a:bodyPr>
          <a:lstStyle/>
          <a:p>
            <a:r>
              <a:rPr lang="en-US">
                <a:solidFill>
                  <a:srgbClr val="003B68"/>
                </a:solidFill>
              </a:rPr>
              <a:t>Note: Babies are not eligible for flu vaccine until 6 months of age, so they must rely on maternal immunization.</a:t>
            </a:r>
          </a:p>
        </p:txBody>
      </p:sp>
      <p:cxnSp>
        <p:nvCxnSpPr>
          <p:cNvPr id="7" name="Connector: Curved 6">
            <a:extLst>
              <a:ext uri="{FF2B5EF4-FFF2-40B4-BE49-F238E27FC236}">
                <a16:creationId xmlns:a16="http://schemas.microsoft.com/office/drawing/2014/main" id="{FBA0FFF1-3030-6A12-EF71-B9B6910FCD36}"/>
              </a:ext>
            </a:extLst>
          </p:cNvPr>
          <p:cNvCxnSpPr>
            <a:cxnSpLocks/>
            <a:stCxn id="5" idx="0"/>
          </p:cNvCxnSpPr>
          <p:nvPr/>
        </p:nvCxnSpPr>
        <p:spPr>
          <a:xfrm rot="16200000" flipV="1">
            <a:off x="8254039" y="3459427"/>
            <a:ext cx="493668" cy="1932431"/>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851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A77030-B9CD-0EB5-5A5E-701AA082BCD0}"/>
              </a:ext>
            </a:extLst>
          </p:cNvPr>
          <p:cNvSpPr>
            <a:spLocks noGrp="1"/>
          </p:cNvSpPr>
          <p:nvPr>
            <p:ph idx="4294967295"/>
          </p:nvPr>
        </p:nvSpPr>
        <p:spPr>
          <a:xfrm>
            <a:off x="0" y="1770063"/>
            <a:ext cx="12192000" cy="4640262"/>
          </a:xfrm>
        </p:spPr>
        <p:txBody>
          <a:bodyPr/>
          <a:lstStyle/>
          <a:p>
            <a:pPr marL="0" indent="0" algn="ctr" fontAlgn="base" latinLnBrk="0">
              <a:buNone/>
            </a:pPr>
            <a:endParaRPr lang="en-US" sz="4800" b="1" dirty="0">
              <a:solidFill>
                <a:srgbClr val="0070C0"/>
              </a:solidFill>
              <a:latin typeface="+mj-lt"/>
            </a:endParaRPr>
          </a:p>
          <a:p>
            <a:pPr marL="0" indent="0" algn="ctr" fontAlgn="base" latinLnBrk="0">
              <a:buNone/>
            </a:pPr>
            <a:r>
              <a:rPr lang="en-US" sz="4800" b="1" dirty="0">
                <a:solidFill>
                  <a:srgbClr val="0070C0"/>
                </a:solidFill>
                <a:effectLst/>
                <a:latin typeface="+mj-lt"/>
              </a:rPr>
              <a:t>When you get a flu shot, you help to protect your fetus, your newborn, and yourself. </a:t>
            </a:r>
            <a:br>
              <a:rPr lang="en-US" b="0" i="0" dirty="0">
                <a:solidFill>
                  <a:srgbClr val="000000"/>
                </a:solidFill>
                <a:effectLst/>
                <a:latin typeface="lato" panose="020F0502020204030203" pitchFamily="34" charset="0"/>
              </a:rPr>
            </a:br>
            <a:endParaRPr lang="en-US" dirty="0"/>
          </a:p>
        </p:txBody>
      </p:sp>
    </p:spTree>
    <p:extLst>
      <p:ext uri="{BB962C8B-B14F-4D97-AF65-F5344CB8AC3E}">
        <p14:creationId xmlns:p14="http://schemas.microsoft.com/office/powerpoint/2010/main" val="2108605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B00BB-3DDE-439B-C9F8-F4AA45474F4C}"/>
              </a:ext>
            </a:extLst>
          </p:cNvPr>
          <p:cNvSpPr>
            <a:spLocks noGrp="1"/>
          </p:cNvSpPr>
          <p:nvPr>
            <p:ph type="title"/>
          </p:nvPr>
        </p:nvSpPr>
        <p:spPr>
          <a:xfrm>
            <a:off x="617500" y="295122"/>
            <a:ext cx="9717347" cy="1080938"/>
          </a:xfrm>
        </p:spPr>
        <p:txBody>
          <a:bodyPr>
            <a:normAutofit/>
          </a:bodyPr>
          <a:lstStyle/>
          <a:p>
            <a:r>
              <a:rPr lang="en-US" sz="3100" dirty="0"/>
              <a:t>Concern #2: “The flu vaccine gives me the flu.”</a:t>
            </a:r>
          </a:p>
        </p:txBody>
      </p:sp>
      <p:sp>
        <p:nvSpPr>
          <p:cNvPr id="3" name="Content Placeholder 2">
            <a:extLst>
              <a:ext uri="{FF2B5EF4-FFF2-40B4-BE49-F238E27FC236}">
                <a16:creationId xmlns:a16="http://schemas.microsoft.com/office/drawing/2014/main" id="{7BD9E3C1-8873-1703-16B9-515E7379EF03}"/>
              </a:ext>
            </a:extLst>
          </p:cNvPr>
          <p:cNvSpPr>
            <a:spLocks noGrp="1"/>
          </p:cNvSpPr>
          <p:nvPr>
            <p:ph idx="1"/>
          </p:nvPr>
        </p:nvSpPr>
        <p:spPr>
          <a:xfrm>
            <a:off x="617499" y="1770190"/>
            <a:ext cx="9613861" cy="3891307"/>
          </a:xfrm>
        </p:spPr>
        <p:txBody>
          <a:bodyPr>
            <a:noAutofit/>
          </a:bodyPr>
          <a:lstStyle/>
          <a:p>
            <a:pPr algn="l" fontAlgn="base">
              <a:buFont typeface="Arial" panose="020B0604020202020204" pitchFamily="34" charset="0"/>
              <a:buChar char="•"/>
            </a:pPr>
            <a:r>
              <a:rPr lang="en-US" sz="3200" b="0" i="0" dirty="0">
                <a:solidFill>
                  <a:srgbClr val="003B68"/>
                </a:solidFill>
                <a:effectLst/>
              </a:rPr>
              <a:t>There is </a:t>
            </a:r>
            <a:r>
              <a:rPr lang="en-US" sz="3200" b="1" i="0" dirty="0">
                <a:solidFill>
                  <a:srgbClr val="003B68"/>
                </a:solidFill>
                <a:effectLst/>
              </a:rPr>
              <a:t>no living virus </a:t>
            </a:r>
            <a:r>
              <a:rPr lang="en-US" sz="3200" b="0" i="0" dirty="0">
                <a:solidFill>
                  <a:srgbClr val="003B68"/>
                </a:solidFill>
                <a:effectLst/>
              </a:rPr>
              <a:t>in the vaccine.</a:t>
            </a:r>
          </a:p>
          <a:p>
            <a:pPr marL="0" indent="0" algn="l" fontAlgn="base">
              <a:buNone/>
            </a:pPr>
            <a:endParaRPr lang="en-US" sz="3200" b="0" i="0" dirty="0">
              <a:solidFill>
                <a:srgbClr val="003B68"/>
              </a:solidFill>
              <a:effectLst/>
            </a:endParaRPr>
          </a:p>
          <a:p>
            <a:pPr algn="l" fontAlgn="base">
              <a:buFont typeface="Arial" panose="020B0604020202020204" pitchFamily="34" charset="0"/>
              <a:buChar char="•"/>
            </a:pPr>
            <a:r>
              <a:rPr lang="en-US" sz="3200" b="0" i="0" dirty="0">
                <a:solidFill>
                  <a:srgbClr val="003B68"/>
                </a:solidFill>
                <a:effectLst/>
              </a:rPr>
              <a:t>The flu vaccine provides the </a:t>
            </a:r>
            <a:r>
              <a:rPr lang="en-US" sz="3200" b="1" i="0" dirty="0">
                <a:solidFill>
                  <a:srgbClr val="003B68"/>
                </a:solidFill>
                <a:effectLst/>
              </a:rPr>
              <a:t>best protection</a:t>
            </a:r>
            <a:r>
              <a:rPr lang="en-US" sz="3200" b="0" i="0" dirty="0">
                <a:solidFill>
                  <a:srgbClr val="003B68"/>
                </a:solidFill>
                <a:effectLst/>
              </a:rPr>
              <a:t> the baby will have against flu for their </a:t>
            </a:r>
            <a:r>
              <a:rPr lang="en-US" sz="3200" b="1" i="0" dirty="0">
                <a:solidFill>
                  <a:srgbClr val="003B68"/>
                </a:solidFill>
                <a:effectLst/>
              </a:rPr>
              <a:t>first 6 months </a:t>
            </a:r>
            <a:r>
              <a:rPr lang="en-US" sz="3200" b="0" i="0" dirty="0">
                <a:solidFill>
                  <a:srgbClr val="003B68"/>
                </a:solidFill>
                <a:effectLst/>
              </a:rPr>
              <a:t>of life.</a:t>
            </a:r>
          </a:p>
          <a:p>
            <a:pPr marL="0" indent="0" algn="l" fontAlgn="base">
              <a:buNone/>
            </a:pPr>
            <a:endParaRPr lang="en-US" sz="3200" b="0" i="0" dirty="0">
              <a:solidFill>
                <a:srgbClr val="003B68"/>
              </a:solidFill>
              <a:effectLst/>
            </a:endParaRPr>
          </a:p>
          <a:p>
            <a:pPr algn="l" fontAlgn="base">
              <a:buFont typeface="Arial" panose="020B0604020202020204" pitchFamily="34" charset="0"/>
              <a:buChar char="•"/>
            </a:pPr>
            <a:r>
              <a:rPr lang="en-US" sz="3200" b="0" i="0" dirty="0">
                <a:solidFill>
                  <a:srgbClr val="003B68"/>
                </a:solidFill>
                <a:effectLst/>
              </a:rPr>
              <a:t>May have </a:t>
            </a:r>
            <a:r>
              <a:rPr lang="en-US" sz="3200" b="1" i="0" dirty="0">
                <a:solidFill>
                  <a:srgbClr val="003B68"/>
                </a:solidFill>
                <a:effectLst/>
              </a:rPr>
              <a:t>minor effects </a:t>
            </a:r>
            <a:r>
              <a:rPr lang="en-US" sz="3200" b="0" i="0" dirty="0">
                <a:solidFill>
                  <a:srgbClr val="003B68"/>
                </a:solidFill>
                <a:effectLst/>
              </a:rPr>
              <a:t>to your immune syste</a:t>
            </a:r>
            <a:r>
              <a:rPr lang="en-US" sz="3200" dirty="0">
                <a:solidFill>
                  <a:srgbClr val="003B68"/>
                </a:solidFill>
              </a:rPr>
              <a:t>m the next day, but that’s better than being hospitalized. </a:t>
            </a:r>
          </a:p>
        </p:txBody>
      </p:sp>
    </p:spTree>
    <p:extLst>
      <p:ext uri="{BB962C8B-B14F-4D97-AF65-F5344CB8AC3E}">
        <p14:creationId xmlns:p14="http://schemas.microsoft.com/office/powerpoint/2010/main" val="1629814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D5A4-6A20-BA28-FC4A-EC771C85F4B2}"/>
              </a:ext>
            </a:extLst>
          </p:cNvPr>
          <p:cNvSpPr>
            <a:spLocks noGrp="1"/>
          </p:cNvSpPr>
          <p:nvPr>
            <p:ph type="title"/>
          </p:nvPr>
        </p:nvSpPr>
        <p:spPr/>
        <p:txBody>
          <a:bodyPr/>
          <a:lstStyle/>
          <a:p>
            <a:r>
              <a:rPr lang="en-US" dirty="0"/>
              <a:t>Influenza</a:t>
            </a:r>
          </a:p>
        </p:txBody>
      </p:sp>
    </p:spTree>
    <p:extLst>
      <p:ext uri="{BB962C8B-B14F-4D97-AF65-F5344CB8AC3E}">
        <p14:creationId xmlns:p14="http://schemas.microsoft.com/office/powerpoint/2010/main" val="2659143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4AAC88-C308-2E9C-34B9-08C85D424669}"/>
              </a:ext>
            </a:extLst>
          </p:cNvPr>
          <p:cNvSpPr>
            <a:spLocks noGrp="1"/>
          </p:cNvSpPr>
          <p:nvPr>
            <p:ph type="title"/>
          </p:nvPr>
        </p:nvSpPr>
        <p:spPr>
          <a:xfrm>
            <a:off x="1196622" y="2883606"/>
            <a:ext cx="10013245" cy="1090788"/>
          </a:xfrm>
        </p:spPr>
        <p:txBody>
          <a:bodyPr/>
          <a:lstStyle/>
          <a:p>
            <a:r>
              <a:rPr lang="en-US" dirty="0"/>
              <a:t>Evidence of flu shot safety during pregnancy</a:t>
            </a:r>
          </a:p>
        </p:txBody>
      </p:sp>
    </p:spTree>
    <p:extLst>
      <p:ext uri="{BB962C8B-B14F-4D97-AF65-F5344CB8AC3E}">
        <p14:creationId xmlns:p14="http://schemas.microsoft.com/office/powerpoint/2010/main" val="744015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6147-31F7-3336-A24D-C7D91C0FC676}"/>
              </a:ext>
            </a:extLst>
          </p:cNvPr>
          <p:cNvSpPr>
            <a:spLocks noGrp="1"/>
          </p:cNvSpPr>
          <p:nvPr>
            <p:ph type="title"/>
          </p:nvPr>
        </p:nvSpPr>
        <p:spPr/>
        <p:txBody>
          <a:bodyPr>
            <a:normAutofit/>
          </a:bodyPr>
          <a:lstStyle/>
          <a:p>
            <a:r>
              <a:rPr lang="en-US" sz="3500" dirty="0"/>
              <a:t>Concern #3: “Is the flu shot safe for me and my baby during pregnancy?”</a:t>
            </a:r>
          </a:p>
        </p:txBody>
      </p:sp>
      <p:sp>
        <p:nvSpPr>
          <p:cNvPr id="3" name="Content Placeholder 2">
            <a:extLst>
              <a:ext uri="{FF2B5EF4-FFF2-40B4-BE49-F238E27FC236}">
                <a16:creationId xmlns:a16="http://schemas.microsoft.com/office/drawing/2014/main" id="{0F2E948B-FED8-DB7A-E590-8816B0747053}"/>
              </a:ext>
            </a:extLst>
          </p:cNvPr>
          <p:cNvSpPr>
            <a:spLocks noGrp="1"/>
          </p:cNvSpPr>
          <p:nvPr>
            <p:ph idx="1"/>
          </p:nvPr>
        </p:nvSpPr>
        <p:spPr/>
        <p:txBody>
          <a:bodyPr>
            <a:normAutofit fontScale="92500" lnSpcReduction="10000"/>
          </a:bodyPr>
          <a:lstStyle/>
          <a:p>
            <a:pPr fontAlgn="base"/>
            <a:r>
              <a:rPr lang="en-US" sz="3200" b="0" i="0" dirty="0">
                <a:solidFill>
                  <a:srgbClr val="003B68"/>
                </a:solidFill>
                <a:effectLst/>
              </a:rPr>
              <a:t>Yes! Flu shots have been given</a:t>
            </a:r>
            <a:r>
              <a:rPr lang="en-US" sz="3200" i="0" dirty="0">
                <a:solidFill>
                  <a:srgbClr val="003B68"/>
                </a:solidFill>
                <a:effectLst/>
              </a:rPr>
              <a:t> to </a:t>
            </a:r>
            <a:r>
              <a:rPr lang="en-US" sz="3200" b="1" i="0" dirty="0">
                <a:solidFill>
                  <a:srgbClr val="003B68"/>
                </a:solidFill>
                <a:effectLst/>
              </a:rPr>
              <a:t>millions of pregnant women </a:t>
            </a:r>
            <a:r>
              <a:rPr lang="en-US" sz="3200" b="0" i="0" dirty="0">
                <a:solidFill>
                  <a:srgbClr val="003B68"/>
                </a:solidFill>
                <a:effectLst/>
              </a:rPr>
              <a:t>over many years with a good safety record.</a:t>
            </a:r>
          </a:p>
          <a:p>
            <a:pPr fontAlgn="base"/>
            <a:endParaRPr lang="en-US" sz="3200" dirty="0">
              <a:solidFill>
                <a:srgbClr val="003B68"/>
              </a:solidFill>
            </a:endParaRPr>
          </a:p>
          <a:p>
            <a:pPr fontAlgn="base"/>
            <a:r>
              <a:rPr lang="en-US" sz="3200" dirty="0">
                <a:solidFill>
                  <a:srgbClr val="003B68"/>
                </a:solidFill>
              </a:rPr>
              <a:t>A review of VAERS (Vaccine Adverse Event Reporting System) reports found </a:t>
            </a:r>
            <a:r>
              <a:rPr lang="en-US" sz="3200" b="1" dirty="0">
                <a:solidFill>
                  <a:srgbClr val="003B68"/>
                </a:solidFill>
              </a:rPr>
              <a:t>no </a:t>
            </a:r>
            <a:r>
              <a:rPr lang="en-US" sz="3200" b="1" i="0" dirty="0">
                <a:solidFill>
                  <a:srgbClr val="003B68"/>
                </a:solidFill>
                <a:effectLst/>
              </a:rPr>
              <a:t>evidence to suggest a link between flu vaccination</a:t>
            </a:r>
            <a:r>
              <a:rPr lang="en-US" sz="3200" b="0" i="0" dirty="0">
                <a:solidFill>
                  <a:srgbClr val="003B68"/>
                </a:solidFill>
                <a:effectLst/>
              </a:rPr>
              <a:t> of pregnant women </a:t>
            </a:r>
            <a:r>
              <a:rPr lang="en-US" sz="3200" b="1" i="0" dirty="0">
                <a:solidFill>
                  <a:srgbClr val="003B68"/>
                </a:solidFill>
                <a:effectLst/>
              </a:rPr>
              <a:t>and pregnancy complications or poor fetal outcomes.</a:t>
            </a:r>
          </a:p>
        </p:txBody>
      </p:sp>
    </p:spTree>
    <p:extLst>
      <p:ext uri="{BB962C8B-B14F-4D97-AF65-F5344CB8AC3E}">
        <p14:creationId xmlns:p14="http://schemas.microsoft.com/office/powerpoint/2010/main" val="3485870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CF0B-4E63-4964-8CCE-4423FC52A559}"/>
              </a:ext>
            </a:extLst>
          </p:cNvPr>
          <p:cNvSpPr>
            <a:spLocks noGrp="1"/>
          </p:cNvSpPr>
          <p:nvPr>
            <p:ph type="title"/>
          </p:nvPr>
        </p:nvSpPr>
        <p:spPr/>
        <p:txBody>
          <a:bodyPr>
            <a:normAutofit fontScale="90000"/>
          </a:bodyPr>
          <a:lstStyle/>
          <a:p>
            <a:r>
              <a:rPr lang="en-US" dirty="0"/>
              <a:t>No increased risk for adverse events or miscarriage during pregnancy</a:t>
            </a:r>
          </a:p>
        </p:txBody>
      </p:sp>
      <p:sp>
        <p:nvSpPr>
          <p:cNvPr id="3" name="Content Placeholder 2">
            <a:extLst>
              <a:ext uri="{FF2B5EF4-FFF2-40B4-BE49-F238E27FC236}">
                <a16:creationId xmlns:a16="http://schemas.microsoft.com/office/drawing/2014/main" id="{10E6BA5B-F9A3-E4DB-26BF-42383975F16F}"/>
              </a:ext>
            </a:extLst>
          </p:cNvPr>
          <p:cNvSpPr>
            <a:spLocks noGrp="1"/>
          </p:cNvSpPr>
          <p:nvPr>
            <p:ph idx="1"/>
          </p:nvPr>
        </p:nvSpPr>
        <p:spPr>
          <a:xfrm>
            <a:off x="617500" y="1770190"/>
            <a:ext cx="6435053" cy="4932167"/>
          </a:xfrm>
        </p:spPr>
        <p:txBody>
          <a:bodyPr vert="horz" lIns="91440" tIns="45720" rIns="91440" bIns="45720" rtlCol="0" anchor="t">
            <a:normAutofit/>
          </a:bodyPr>
          <a:lstStyle/>
          <a:p>
            <a:pPr>
              <a:lnSpc>
                <a:spcPct val="120000"/>
              </a:lnSpc>
            </a:pPr>
            <a:r>
              <a:rPr lang="en-US" sz="2000" dirty="0">
                <a:solidFill>
                  <a:srgbClr val="003B68"/>
                </a:solidFill>
              </a:rPr>
              <a:t>A large study found </a:t>
            </a:r>
            <a:r>
              <a:rPr lang="en-US" sz="2000" b="1" dirty="0">
                <a:solidFill>
                  <a:srgbClr val="003B68"/>
                </a:solidFill>
              </a:rPr>
              <a:t>no increased risk for adverse events </a:t>
            </a:r>
            <a:r>
              <a:rPr lang="en-US" sz="2000" dirty="0">
                <a:solidFill>
                  <a:srgbClr val="003B68"/>
                </a:solidFill>
              </a:rPr>
              <a:t>for pregnant women who received the flu vaccine from 2002 to 2009 when compared to pregnant woman who were not vaccinated.</a:t>
            </a:r>
          </a:p>
          <a:p>
            <a:pPr algn="l" fontAlgn="base">
              <a:lnSpc>
                <a:spcPct val="120000"/>
              </a:lnSpc>
            </a:pPr>
            <a:r>
              <a:rPr lang="en-US" sz="2000" dirty="0">
                <a:solidFill>
                  <a:srgbClr val="003B68"/>
                </a:solidFill>
              </a:rPr>
              <a:t>A large study using data from </a:t>
            </a:r>
            <a:r>
              <a:rPr lang="en-US" sz="2000" b="1" dirty="0">
                <a:solidFill>
                  <a:srgbClr val="003B68"/>
                </a:solidFill>
              </a:rPr>
              <a:t>three flu seasons </a:t>
            </a:r>
            <a:r>
              <a:rPr lang="en-US" sz="2000" dirty="0">
                <a:solidFill>
                  <a:srgbClr val="003B68"/>
                </a:solidFill>
              </a:rPr>
              <a:t>(2012-13, 2013-14, 2014-15) found </a:t>
            </a:r>
            <a:r>
              <a:rPr lang="en-US" sz="2000" b="1" dirty="0">
                <a:solidFill>
                  <a:srgbClr val="003B68"/>
                </a:solidFill>
              </a:rPr>
              <a:t>no increased risk for miscarriage </a:t>
            </a:r>
            <a:r>
              <a:rPr lang="en-US" sz="2000" dirty="0">
                <a:solidFill>
                  <a:srgbClr val="003B68"/>
                </a:solidFill>
              </a:rPr>
              <a:t>after flu vaccination during pregnancy. </a:t>
            </a:r>
          </a:p>
          <a:p>
            <a:pPr algn="l" fontAlgn="base">
              <a:lnSpc>
                <a:spcPct val="120000"/>
              </a:lnSpc>
            </a:pPr>
            <a:r>
              <a:rPr lang="en-US" sz="2000" dirty="0">
                <a:solidFill>
                  <a:srgbClr val="003B68"/>
                </a:solidFill>
              </a:rPr>
              <a:t>A similar study using data from the 2005-06 and 2006-07 seasons found </a:t>
            </a:r>
            <a:r>
              <a:rPr lang="en-US" sz="2000" b="1" dirty="0">
                <a:solidFill>
                  <a:srgbClr val="003B68"/>
                </a:solidFill>
              </a:rPr>
              <a:t>no increased risk of miscarriage </a:t>
            </a:r>
            <a:r>
              <a:rPr lang="en-US" sz="2000" dirty="0">
                <a:solidFill>
                  <a:srgbClr val="003B68"/>
                </a:solidFill>
              </a:rPr>
              <a:t>among pregnant women who received flu vaccines.</a:t>
            </a:r>
          </a:p>
        </p:txBody>
      </p:sp>
      <p:pic>
        <p:nvPicPr>
          <p:cNvPr id="9" name="Picture 8" descr="A picture containing person, computer&#10;&#10;Description automatically generated">
            <a:extLst>
              <a:ext uri="{FF2B5EF4-FFF2-40B4-BE49-F238E27FC236}">
                <a16:creationId xmlns:a16="http://schemas.microsoft.com/office/drawing/2014/main" id="{5B57E193-161C-B1D7-A307-42FDA52C1F0E}"/>
              </a:ext>
            </a:extLst>
          </p:cNvPr>
          <p:cNvPicPr>
            <a:picLocks noChangeAspect="1"/>
          </p:cNvPicPr>
          <p:nvPr/>
        </p:nvPicPr>
        <p:blipFill>
          <a:blip r:embed="rId3"/>
          <a:stretch>
            <a:fillRect/>
          </a:stretch>
        </p:blipFill>
        <p:spPr>
          <a:xfrm>
            <a:off x="7445828" y="1918519"/>
            <a:ext cx="4531443" cy="3020962"/>
          </a:xfrm>
          <a:prstGeom prst="rect">
            <a:avLst/>
          </a:prstGeom>
        </p:spPr>
      </p:pic>
    </p:spTree>
    <p:extLst>
      <p:ext uri="{BB962C8B-B14F-4D97-AF65-F5344CB8AC3E}">
        <p14:creationId xmlns:p14="http://schemas.microsoft.com/office/powerpoint/2010/main" val="3071655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3FE1-5F46-087C-09D0-412B5266B4BF}"/>
              </a:ext>
            </a:extLst>
          </p:cNvPr>
          <p:cNvSpPr>
            <a:spLocks noGrp="1"/>
          </p:cNvSpPr>
          <p:nvPr>
            <p:ph type="title"/>
          </p:nvPr>
        </p:nvSpPr>
        <p:spPr/>
        <p:txBody>
          <a:bodyPr>
            <a:normAutofit/>
          </a:bodyPr>
          <a:lstStyle/>
          <a:p>
            <a:r>
              <a:rPr lang="en-US" sz="3500" dirty="0"/>
              <a:t>One flawed study received widespread media attention</a:t>
            </a:r>
          </a:p>
        </p:txBody>
      </p:sp>
      <p:sp>
        <p:nvSpPr>
          <p:cNvPr id="4" name="Rectangle 1">
            <a:extLst>
              <a:ext uri="{FF2B5EF4-FFF2-40B4-BE49-F238E27FC236}">
                <a16:creationId xmlns:a16="http://schemas.microsoft.com/office/drawing/2014/main" id="{76D519ED-99B3-9750-CAC5-D93D4B8701E8}"/>
              </a:ext>
            </a:extLst>
          </p:cNvPr>
          <p:cNvSpPr>
            <a:spLocks noGrp="1" noChangeArrowheads="1"/>
          </p:cNvSpPr>
          <p:nvPr>
            <p:ph idx="1"/>
          </p:nvPr>
        </p:nvSpPr>
        <p:spPr bwMode="auto">
          <a:xfrm>
            <a:off x="396849" y="1866640"/>
            <a:ext cx="9613861"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kumimoji="0" lang="en-US" altLang="en-US" b="1" i="0" u="none" strike="noStrike" cap="none" normalizeH="0" baseline="0" dirty="0">
                <a:ln>
                  <a:noFill/>
                </a:ln>
                <a:solidFill>
                  <a:srgbClr val="003B68"/>
                </a:solidFill>
                <a:effectLst/>
              </a:rPr>
              <a:t>One study examined data from the 2010-2011 and 2011-2012 flu seasons.</a:t>
            </a:r>
            <a:r>
              <a:rPr lang="en-US" altLang="en-US" b="1" dirty="0">
                <a:solidFill>
                  <a:srgbClr val="003B68"/>
                </a:solidFill>
              </a:rPr>
              <a:t> </a:t>
            </a:r>
            <a:r>
              <a:rPr kumimoji="0" lang="en-US" altLang="en-US" b="1" i="0" u="none" strike="noStrike" cap="none" normalizeH="0" baseline="0" dirty="0">
                <a:ln>
                  <a:noFill/>
                </a:ln>
                <a:solidFill>
                  <a:srgbClr val="0078D2"/>
                </a:solidFill>
                <a:effectLst/>
              </a:rPr>
              <a:t>The team thought they found an association between flu vaccination early in pregnancy and an increased risk of spontaneous abortion.</a:t>
            </a:r>
            <a:endParaRPr lang="en-US" altLang="en-US" b="1" i="0" u="none" strike="noStrike" cap="none" normalizeH="0" baseline="0" dirty="0">
              <a:ln>
                <a:noFill/>
              </a:ln>
              <a:solidFill>
                <a:srgbClr val="0078D2"/>
              </a:solidFill>
              <a:effectLst/>
            </a:endParaRPr>
          </a:p>
          <a:p>
            <a:pPr marL="0" indent="0" eaLnBrk="0" fontAlgn="base" hangingPunct="0">
              <a:lnSpc>
                <a:spcPct val="100000"/>
              </a:lnSpc>
              <a:spcBef>
                <a:spcPct val="0"/>
              </a:spcBef>
              <a:spcAft>
                <a:spcPct val="0"/>
              </a:spcAft>
              <a:buNone/>
            </a:pPr>
            <a:endParaRPr kumimoji="0" lang="en-US" altLang="en-US" sz="2000" b="0" i="0" u="none" strike="noStrike" cap="none" normalizeH="0" baseline="0" dirty="0">
              <a:ln>
                <a:noFill/>
              </a:ln>
              <a:solidFill>
                <a:srgbClr val="0070C0"/>
              </a:solidFill>
              <a:effectLst/>
              <a:latin typeface="Lato" panose="020F0502020204030203" pitchFamily="34" charset="0"/>
              <a:ea typeface="Lato" panose="020F0502020204030203" pitchFamily="34" charset="0"/>
              <a:cs typeface="Lato" panose="020F0502020204030203" pitchFamily="34" charset="0"/>
            </a:endParaRPr>
          </a:p>
        </p:txBody>
      </p:sp>
      <p:pic>
        <p:nvPicPr>
          <p:cNvPr id="5" name="Picture 4" descr="A person posing for a picture&#10;&#10;Description automatically generated with medium confidence">
            <a:extLst>
              <a:ext uri="{FF2B5EF4-FFF2-40B4-BE49-F238E27FC236}">
                <a16:creationId xmlns:a16="http://schemas.microsoft.com/office/drawing/2014/main" id="{AA35DF6C-1E01-7AA2-0FFA-BEF2D2E45F2B}"/>
              </a:ext>
            </a:extLst>
          </p:cNvPr>
          <p:cNvPicPr>
            <a:picLocks noChangeAspect="1"/>
          </p:cNvPicPr>
          <p:nvPr/>
        </p:nvPicPr>
        <p:blipFill>
          <a:blip r:embed="rId3"/>
          <a:stretch>
            <a:fillRect/>
          </a:stretch>
        </p:blipFill>
        <p:spPr>
          <a:xfrm>
            <a:off x="3736232" y="2759192"/>
            <a:ext cx="4719536" cy="4719536"/>
          </a:xfrm>
          <a:prstGeom prst="rect">
            <a:avLst/>
          </a:prstGeom>
        </p:spPr>
      </p:pic>
    </p:spTree>
    <p:extLst>
      <p:ext uri="{BB962C8B-B14F-4D97-AF65-F5344CB8AC3E}">
        <p14:creationId xmlns:p14="http://schemas.microsoft.com/office/powerpoint/2010/main" val="4164984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206F-22FB-64D9-DBA6-BD1BD9F74ED7}"/>
              </a:ext>
            </a:extLst>
          </p:cNvPr>
          <p:cNvSpPr>
            <a:spLocks noGrp="1"/>
          </p:cNvSpPr>
          <p:nvPr>
            <p:ph type="title"/>
          </p:nvPr>
        </p:nvSpPr>
        <p:spPr/>
        <p:txBody>
          <a:bodyPr>
            <a:normAutofit/>
          </a:bodyPr>
          <a:lstStyle/>
          <a:p>
            <a:r>
              <a:rPr lang="en-US" sz="3500" dirty="0"/>
              <a:t>One flawed study received widespread media attention</a:t>
            </a:r>
          </a:p>
        </p:txBody>
      </p:sp>
      <p:sp>
        <p:nvSpPr>
          <p:cNvPr id="5" name="TextBox 4">
            <a:extLst>
              <a:ext uri="{FF2B5EF4-FFF2-40B4-BE49-F238E27FC236}">
                <a16:creationId xmlns:a16="http://schemas.microsoft.com/office/drawing/2014/main" id="{C603514D-703E-7B4B-D940-5D3C1FF29499}"/>
              </a:ext>
            </a:extLst>
          </p:cNvPr>
          <p:cNvSpPr txBox="1"/>
          <p:nvPr/>
        </p:nvSpPr>
        <p:spPr>
          <a:xfrm>
            <a:off x="617500" y="4953559"/>
            <a:ext cx="9613860" cy="1200329"/>
          </a:xfrm>
          <a:prstGeom prst="rect">
            <a:avLst/>
          </a:prstGeom>
          <a:noFill/>
        </p:spPr>
        <p:txBody>
          <a:bodyPr wrap="square" lIns="91440" tIns="45720" rIns="91440" bIns="45720" anchor="t">
            <a:spAutoFit/>
          </a:bodyPr>
          <a:lstStyle/>
          <a:p>
            <a:pPr defTabSz="914400" eaLnBrk="0" fontAlgn="base" hangingPunct="0">
              <a:spcBef>
                <a:spcPct val="0"/>
              </a:spcBef>
              <a:spcAft>
                <a:spcPct val="0"/>
              </a:spcAft>
            </a:pPr>
            <a:r>
              <a:rPr kumimoji="0" lang="en-US" altLang="en-US" sz="2400" b="1" i="0" u="none" strike="noStrike" cap="none" normalizeH="0" baseline="0" dirty="0">
                <a:ln>
                  <a:noFill/>
                </a:ln>
                <a:solidFill>
                  <a:srgbClr val="0070C0"/>
                </a:solidFill>
                <a:effectLst/>
                <a:latin typeface="Trebuchet MS"/>
              </a:rPr>
              <a:t>In response to this study,</a:t>
            </a:r>
            <a:r>
              <a:rPr lang="en-US" altLang="en-US" sz="2400" b="1" dirty="0">
                <a:solidFill>
                  <a:srgbClr val="0070C0"/>
                </a:solidFill>
                <a:latin typeface="Trebuchet MS"/>
              </a:rPr>
              <a:t> t</a:t>
            </a:r>
            <a:r>
              <a:rPr kumimoji="0" lang="en-US" altLang="en-US" sz="2400" b="1" i="0" u="none" strike="noStrike" cap="none" normalizeH="0" baseline="0" dirty="0">
                <a:ln>
                  <a:noFill/>
                </a:ln>
                <a:solidFill>
                  <a:srgbClr val="0070C0"/>
                </a:solidFill>
                <a:effectLst/>
                <a:latin typeface="Trebuchet MS"/>
              </a:rPr>
              <a:t>he CDC provided funding for </a:t>
            </a:r>
            <a:r>
              <a:rPr lang="en-US" altLang="en-US" sz="2400" b="1" dirty="0">
                <a:solidFill>
                  <a:srgbClr val="0070C0"/>
                </a:solidFill>
                <a:latin typeface="Trebuchet MS"/>
              </a:rPr>
              <a:t>a</a:t>
            </a:r>
            <a:r>
              <a:rPr kumimoji="0" lang="en-US" altLang="en-US" sz="2400" b="1" i="0" u="none" strike="noStrike" cap="none" normalizeH="0" baseline="0" dirty="0">
                <a:ln>
                  <a:noFill/>
                </a:ln>
                <a:solidFill>
                  <a:srgbClr val="0070C0"/>
                </a:solidFill>
                <a:effectLst/>
                <a:latin typeface="Trebuchet MS"/>
              </a:rPr>
              <a:t> larger 2019 follow-up study that included about three times as many women. </a:t>
            </a:r>
            <a:r>
              <a:rPr kumimoji="0" lang="en-US" altLang="en-US" sz="2400" b="1" strike="noStrike" cap="none" normalizeH="0" baseline="0" dirty="0">
                <a:ln>
                  <a:noFill/>
                </a:ln>
                <a:solidFill>
                  <a:srgbClr val="202253"/>
                </a:solidFill>
                <a:effectLst/>
                <a:latin typeface="Trebuchet MS"/>
              </a:rPr>
              <a:t>That study did not find any safety problems.</a:t>
            </a:r>
          </a:p>
        </p:txBody>
      </p:sp>
      <p:sp>
        <p:nvSpPr>
          <p:cNvPr id="4" name="TextBox 3">
            <a:extLst>
              <a:ext uri="{FF2B5EF4-FFF2-40B4-BE49-F238E27FC236}">
                <a16:creationId xmlns:a16="http://schemas.microsoft.com/office/drawing/2014/main" id="{814A36FB-9BFD-77E3-56AF-01C98DDD5483}"/>
              </a:ext>
            </a:extLst>
          </p:cNvPr>
          <p:cNvSpPr txBox="1"/>
          <p:nvPr/>
        </p:nvSpPr>
        <p:spPr>
          <a:xfrm>
            <a:off x="194553" y="1772935"/>
            <a:ext cx="9883302" cy="2954655"/>
          </a:xfrm>
          <a:prstGeom prst="rect">
            <a:avLst/>
          </a:prstGeom>
          <a:noFill/>
        </p:spPr>
        <p:txBody>
          <a:bodyPr wrap="square" rtlCol="0">
            <a:spAutoFit/>
          </a:bodyPr>
          <a:lstStyle/>
          <a:p>
            <a:pPr marL="457200" lvl="1" indent="0">
              <a:buNone/>
            </a:pPr>
            <a:r>
              <a:rPr lang="en-US" sz="2400" dirty="0">
                <a:solidFill>
                  <a:srgbClr val="003B68"/>
                </a:solidFill>
              </a:rPr>
              <a:t>The study had some major problems, though:</a:t>
            </a:r>
          </a:p>
          <a:p>
            <a:pPr marL="1257300" lvl="2" indent="-342900">
              <a:buFont typeface="Arial" panose="020B0604020202020204" pitchFamily="34" charset="0"/>
              <a:buChar char="•"/>
            </a:pPr>
            <a:r>
              <a:rPr lang="en-US" sz="2400" dirty="0">
                <a:solidFill>
                  <a:srgbClr val="003B68"/>
                </a:solidFill>
              </a:rPr>
              <a:t>Women with complicated pregnancies are more likely to be followed closely by a doctor.</a:t>
            </a:r>
          </a:p>
          <a:p>
            <a:pPr marL="1257300" lvl="2" indent="-342900">
              <a:buFont typeface="Arial" panose="020B0604020202020204" pitchFamily="34" charset="0"/>
              <a:buChar char="•"/>
            </a:pPr>
            <a:r>
              <a:rPr lang="en-US" sz="2400" dirty="0">
                <a:solidFill>
                  <a:srgbClr val="003B68"/>
                </a:solidFill>
              </a:rPr>
              <a:t>The small sample size led to imprecise results.</a:t>
            </a:r>
          </a:p>
          <a:p>
            <a:pPr marL="1257300" lvl="2" indent="-342900">
              <a:buFont typeface="Arial" panose="020B0604020202020204" pitchFamily="34" charset="0"/>
              <a:buChar char="•"/>
            </a:pPr>
            <a:r>
              <a:rPr lang="en-US" sz="2400" dirty="0">
                <a:solidFill>
                  <a:srgbClr val="003B68"/>
                </a:solidFill>
              </a:rPr>
              <a:t>This study was the </a:t>
            </a:r>
            <a:r>
              <a:rPr lang="en-US" sz="2400" u="sng" dirty="0">
                <a:solidFill>
                  <a:srgbClr val="003B68"/>
                </a:solidFill>
              </a:rPr>
              <a:t>only</a:t>
            </a:r>
            <a:r>
              <a:rPr lang="en-US" sz="2400" dirty="0">
                <a:solidFill>
                  <a:srgbClr val="003B68"/>
                </a:solidFill>
              </a:rPr>
              <a:t> analysis to show this reported association; </a:t>
            </a:r>
            <a:r>
              <a:rPr lang="en-US" sz="2400" b="1" dirty="0">
                <a:solidFill>
                  <a:srgbClr val="00B050"/>
                </a:solidFill>
              </a:rPr>
              <a:t>no other studies have found an increased risk of spontaneous abortion following influenza vaccination.</a:t>
            </a:r>
          </a:p>
          <a:p>
            <a:endParaRPr lang="en-US" dirty="0"/>
          </a:p>
        </p:txBody>
      </p:sp>
    </p:spTree>
    <p:extLst>
      <p:ext uri="{BB962C8B-B14F-4D97-AF65-F5344CB8AC3E}">
        <p14:creationId xmlns:p14="http://schemas.microsoft.com/office/powerpoint/2010/main" val="243700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88BA-7CE4-B7B5-13B4-B9DD5313211A}"/>
              </a:ext>
            </a:extLst>
          </p:cNvPr>
          <p:cNvSpPr>
            <a:spLocks noGrp="1"/>
          </p:cNvSpPr>
          <p:nvPr>
            <p:ph type="title"/>
          </p:nvPr>
        </p:nvSpPr>
        <p:spPr/>
        <p:txBody>
          <a:bodyPr>
            <a:normAutofit fontScale="90000"/>
          </a:bodyPr>
          <a:lstStyle/>
          <a:p>
            <a:r>
              <a:rPr lang="en-US" dirty="0"/>
              <a:t>No increased risk of premature delivery or birth defects</a:t>
            </a:r>
          </a:p>
        </p:txBody>
      </p:sp>
      <p:sp>
        <p:nvSpPr>
          <p:cNvPr id="4" name="Rectangle 1">
            <a:extLst>
              <a:ext uri="{FF2B5EF4-FFF2-40B4-BE49-F238E27FC236}">
                <a16:creationId xmlns:a16="http://schemas.microsoft.com/office/drawing/2014/main" id="{1170FA5C-5447-1E86-5E26-99E59F90A232}"/>
              </a:ext>
            </a:extLst>
          </p:cNvPr>
          <p:cNvSpPr>
            <a:spLocks noGrp="1" noChangeArrowheads="1"/>
          </p:cNvSpPr>
          <p:nvPr>
            <p:ph idx="1"/>
          </p:nvPr>
        </p:nvSpPr>
        <p:spPr bwMode="auto">
          <a:xfrm>
            <a:off x="4129161" y="2121049"/>
            <a:ext cx="7754334"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b="0" i="0" dirty="0">
                <a:solidFill>
                  <a:srgbClr val="003B68"/>
                </a:solidFill>
                <a:effectLst/>
              </a:rPr>
              <a:t>In a study of </a:t>
            </a:r>
            <a:r>
              <a:rPr lang="en-US" b="1" i="0" dirty="0">
                <a:solidFill>
                  <a:srgbClr val="003B68"/>
                </a:solidFill>
                <a:effectLst/>
              </a:rPr>
              <a:t>pregnant women who received the flu shot </a:t>
            </a:r>
            <a:r>
              <a:rPr lang="en-US" i="0" dirty="0">
                <a:solidFill>
                  <a:srgbClr val="003B68"/>
                </a:solidFill>
                <a:effectLst/>
              </a:rPr>
              <a:t>and an </a:t>
            </a:r>
            <a:r>
              <a:rPr lang="en-US" b="1" i="0" dirty="0">
                <a:solidFill>
                  <a:srgbClr val="003B68"/>
                </a:solidFill>
                <a:effectLst/>
              </a:rPr>
              <a:t>equal number of pregnant women who did not receive the flu shot</a:t>
            </a:r>
            <a:r>
              <a:rPr lang="en-US" b="0" i="0" dirty="0">
                <a:solidFill>
                  <a:srgbClr val="003B68"/>
                </a:solidFill>
                <a:effectLst/>
              </a:rPr>
              <a:t>, there was </a:t>
            </a:r>
            <a:r>
              <a:rPr lang="en-US" b="1" i="0" dirty="0">
                <a:solidFill>
                  <a:srgbClr val="00B050"/>
                </a:solidFill>
                <a:effectLst/>
              </a:rPr>
              <a:t>no difference between the two groups</a:t>
            </a:r>
            <a:r>
              <a:rPr lang="en-US" b="0" i="0" dirty="0">
                <a:solidFill>
                  <a:srgbClr val="003B68"/>
                </a:solidFill>
                <a:effectLst/>
              </a:rPr>
              <a:t> in the </a:t>
            </a:r>
            <a:r>
              <a:rPr lang="en-US" b="1" i="0" dirty="0">
                <a:solidFill>
                  <a:srgbClr val="00B050"/>
                </a:solidFill>
                <a:effectLst/>
              </a:rPr>
              <a:t>rates of premature delivery or small for gestational age </a:t>
            </a:r>
            <a:r>
              <a:rPr lang="en-US" b="1" dirty="0">
                <a:solidFill>
                  <a:srgbClr val="00B050"/>
                </a:solidFill>
              </a:rPr>
              <a:t>infants.</a:t>
            </a:r>
            <a:br>
              <a:rPr lang="en-US" altLang="en-US" b="1" i="0" u="none" strike="noStrike" cap="none" normalizeH="0" baseline="0" dirty="0">
                <a:ln>
                  <a:noFill/>
                </a:ln>
                <a:effectLst/>
              </a:rPr>
            </a:br>
            <a:endParaRPr lang="en-US" altLang="en-US" b="1" i="0" u="none" strike="noStrike" cap="none" normalizeH="0" baseline="0" dirty="0">
              <a:ln>
                <a:noFill/>
              </a:ln>
              <a:solidFill>
                <a:srgbClr val="003B68"/>
              </a:solidFill>
              <a:effectLst/>
            </a:endParaRPr>
          </a:p>
          <a:p>
            <a:pPr marL="0" indent="0" eaLnBrk="0" fontAlgn="base" hangingPunct="0">
              <a:lnSpc>
                <a:spcPct val="100000"/>
              </a:lnSpc>
              <a:spcBef>
                <a:spcPct val="0"/>
              </a:spcBef>
              <a:spcAft>
                <a:spcPct val="0"/>
              </a:spcAft>
              <a:buNone/>
            </a:pPr>
            <a:r>
              <a:rPr kumimoji="0" lang="en-US" altLang="en-US" i="0" u="none" strike="noStrike" cap="none" normalizeH="0" baseline="0" dirty="0">
                <a:ln>
                  <a:noFill/>
                </a:ln>
                <a:solidFill>
                  <a:srgbClr val="003B68"/>
                </a:solidFill>
                <a:effectLst/>
              </a:rPr>
              <a:t>A large 2017 study found that the </a:t>
            </a:r>
            <a:r>
              <a:rPr kumimoji="0" lang="en-US" altLang="en-US" b="1" i="0" u="none" strike="noStrike" cap="none" normalizeH="0" baseline="0" dirty="0">
                <a:ln>
                  <a:noFill/>
                </a:ln>
                <a:solidFill>
                  <a:srgbClr val="003B68"/>
                </a:solidFill>
                <a:effectLst/>
              </a:rPr>
              <a:t>babies of women who received the flu shot during their first trimester had </a:t>
            </a:r>
            <a:r>
              <a:rPr kumimoji="0" lang="en-US" altLang="en-US" b="1" i="0" u="none" strike="noStrike" cap="none" normalizeH="0" baseline="0" dirty="0">
                <a:ln>
                  <a:noFill/>
                </a:ln>
                <a:solidFill>
                  <a:srgbClr val="00B050"/>
                </a:solidFill>
                <a:effectLst/>
              </a:rPr>
              <a:t>no increased risk of having children with major birth defects.</a:t>
            </a:r>
            <a:r>
              <a:rPr lang="en-US" altLang="en-US" dirty="0">
                <a:solidFill>
                  <a:srgbClr val="00B050"/>
                </a:solidFill>
              </a:rPr>
              <a:t> </a:t>
            </a:r>
            <a:endParaRPr lang="en-US" altLang="en-US" i="0" u="none" strike="noStrike" cap="none" normalizeH="0" baseline="0" dirty="0">
              <a:ln>
                <a:noFill/>
              </a:ln>
              <a:solidFill>
                <a:srgbClr val="00B050"/>
              </a:solidFill>
              <a:effectLst/>
            </a:endParaRPr>
          </a:p>
        </p:txBody>
      </p:sp>
      <p:pic>
        <p:nvPicPr>
          <p:cNvPr id="5" name="Picture 4" descr="A baby lying on a white surface&#10;&#10;Description automatically generated with low confidence">
            <a:extLst>
              <a:ext uri="{FF2B5EF4-FFF2-40B4-BE49-F238E27FC236}">
                <a16:creationId xmlns:a16="http://schemas.microsoft.com/office/drawing/2014/main" id="{FD82F246-A3E0-E24D-4AAF-C5BFFCCAD6EC}"/>
              </a:ext>
            </a:extLst>
          </p:cNvPr>
          <p:cNvPicPr>
            <a:picLocks noChangeAspect="1"/>
          </p:cNvPicPr>
          <p:nvPr/>
        </p:nvPicPr>
        <p:blipFill>
          <a:blip r:embed="rId3"/>
          <a:stretch>
            <a:fillRect/>
          </a:stretch>
        </p:blipFill>
        <p:spPr>
          <a:xfrm>
            <a:off x="308505" y="1804946"/>
            <a:ext cx="3559628" cy="3559628"/>
          </a:xfrm>
          <a:prstGeom prst="rect">
            <a:avLst/>
          </a:prstGeom>
        </p:spPr>
      </p:pic>
    </p:spTree>
    <p:extLst>
      <p:ext uri="{BB962C8B-B14F-4D97-AF65-F5344CB8AC3E}">
        <p14:creationId xmlns:p14="http://schemas.microsoft.com/office/powerpoint/2010/main" val="3969065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737BBB-B508-CDD9-87D0-B591DCF457F1}"/>
              </a:ext>
            </a:extLst>
          </p:cNvPr>
          <p:cNvSpPr>
            <a:spLocks noGrp="1"/>
          </p:cNvSpPr>
          <p:nvPr>
            <p:ph type="title"/>
          </p:nvPr>
        </p:nvSpPr>
        <p:spPr/>
        <p:txBody>
          <a:bodyPr/>
          <a:lstStyle/>
          <a:p>
            <a:r>
              <a:rPr lang="en-US" dirty="0"/>
              <a:t>More on flu vaccine safety</a:t>
            </a:r>
          </a:p>
        </p:txBody>
      </p:sp>
    </p:spTree>
    <p:extLst>
      <p:ext uri="{BB962C8B-B14F-4D97-AF65-F5344CB8AC3E}">
        <p14:creationId xmlns:p14="http://schemas.microsoft.com/office/powerpoint/2010/main" val="2077529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14DD-47DE-8A77-61C2-6063A8FC25F6}"/>
              </a:ext>
            </a:extLst>
          </p:cNvPr>
          <p:cNvSpPr>
            <a:spLocks noGrp="1"/>
          </p:cNvSpPr>
          <p:nvPr>
            <p:ph type="title"/>
          </p:nvPr>
        </p:nvSpPr>
        <p:spPr/>
        <p:txBody>
          <a:bodyPr/>
          <a:lstStyle/>
          <a:p>
            <a:r>
              <a:rPr lang="en-US" dirty="0"/>
              <a:t>To sum up flu vaccine safety: </a:t>
            </a:r>
          </a:p>
        </p:txBody>
      </p:sp>
      <p:sp>
        <p:nvSpPr>
          <p:cNvPr id="3" name="Content Placeholder 2">
            <a:extLst>
              <a:ext uri="{FF2B5EF4-FFF2-40B4-BE49-F238E27FC236}">
                <a16:creationId xmlns:a16="http://schemas.microsoft.com/office/drawing/2014/main" id="{DCF8B621-5D35-80F2-5759-D66AF45550CE}"/>
              </a:ext>
            </a:extLst>
          </p:cNvPr>
          <p:cNvSpPr>
            <a:spLocks noGrp="1"/>
          </p:cNvSpPr>
          <p:nvPr>
            <p:ph idx="1"/>
          </p:nvPr>
        </p:nvSpPr>
        <p:spPr>
          <a:xfrm>
            <a:off x="617499" y="1770191"/>
            <a:ext cx="9613861" cy="4883528"/>
          </a:xfrm>
        </p:spPr>
        <p:txBody>
          <a:bodyPr>
            <a:normAutofit fontScale="92500" lnSpcReduction="20000"/>
          </a:bodyPr>
          <a:lstStyle/>
          <a:p>
            <a:pPr algn="l" fontAlgn="base" latinLnBrk="0">
              <a:lnSpc>
                <a:spcPct val="120000"/>
              </a:lnSpc>
            </a:pPr>
            <a:r>
              <a:rPr lang="en-US" sz="3600" b="1" i="0" dirty="0">
                <a:solidFill>
                  <a:srgbClr val="0070C0"/>
                </a:solidFill>
                <a:effectLst/>
              </a:rPr>
              <a:t>The flu shot is safe for pregnant women and the fetus. </a:t>
            </a:r>
          </a:p>
          <a:p>
            <a:pPr lvl="1" fontAlgn="base">
              <a:lnSpc>
                <a:spcPct val="120000"/>
              </a:lnSpc>
            </a:pPr>
            <a:r>
              <a:rPr lang="en-US" sz="3200" b="1" u="sng" dirty="0">
                <a:solidFill>
                  <a:srgbClr val="003B68"/>
                </a:solidFill>
              </a:rPr>
              <a:t>M</a:t>
            </a:r>
            <a:r>
              <a:rPr lang="en-US" sz="3200" b="1" i="0" u="sng" dirty="0">
                <a:solidFill>
                  <a:srgbClr val="003B68"/>
                </a:solidFill>
                <a:effectLst/>
              </a:rPr>
              <a:t>uch safer</a:t>
            </a:r>
            <a:r>
              <a:rPr lang="en-US" sz="3200" b="1" i="1" dirty="0">
                <a:solidFill>
                  <a:srgbClr val="003B68"/>
                </a:solidFill>
                <a:effectLst/>
              </a:rPr>
              <a:t> </a:t>
            </a:r>
            <a:r>
              <a:rPr lang="en-US" sz="3200" b="1" i="0" dirty="0">
                <a:solidFill>
                  <a:srgbClr val="003B68"/>
                </a:solidFill>
                <a:effectLst/>
              </a:rPr>
              <a:t>than going without the flu shot and just hoping for the best! </a:t>
            </a:r>
          </a:p>
          <a:p>
            <a:pPr algn="l" fontAlgn="base" latinLnBrk="0">
              <a:lnSpc>
                <a:spcPct val="120000"/>
              </a:lnSpc>
            </a:pPr>
            <a:r>
              <a:rPr lang="en-US" sz="3600" b="1" i="0" dirty="0">
                <a:solidFill>
                  <a:srgbClr val="0070C0"/>
                </a:solidFill>
                <a:effectLst/>
              </a:rPr>
              <a:t>"I don't want flu vaccine's side effects."</a:t>
            </a:r>
          </a:p>
          <a:p>
            <a:pPr lvl="1" fontAlgn="base">
              <a:lnSpc>
                <a:spcPct val="120000"/>
              </a:lnSpc>
            </a:pPr>
            <a:r>
              <a:rPr lang="en-US" sz="3200" b="1" i="0" dirty="0">
                <a:solidFill>
                  <a:srgbClr val="003B68"/>
                </a:solidFill>
                <a:effectLst/>
              </a:rPr>
              <a:t>Interestingly, in a study where people did not know if they got a flu shot or a placebo, there were </a:t>
            </a:r>
            <a:r>
              <a:rPr lang="en-US" sz="3200" b="1" i="0" u="sng" dirty="0">
                <a:solidFill>
                  <a:srgbClr val="003B68"/>
                </a:solidFill>
                <a:effectLst/>
              </a:rPr>
              <a:t>no differences</a:t>
            </a:r>
            <a:r>
              <a:rPr lang="en-US" sz="3200" b="1" i="0" dirty="0">
                <a:solidFill>
                  <a:srgbClr val="003B68"/>
                </a:solidFill>
                <a:effectLst/>
              </a:rPr>
              <a:t> in terms of body aches, fever, cough, runny nose or sore throat. </a:t>
            </a:r>
            <a:endParaRPr lang="en-US" sz="3200" dirty="0"/>
          </a:p>
        </p:txBody>
      </p:sp>
    </p:spTree>
    <p:extLst>
      <p:ext uri="{BB962C8B-B14F-4D97-AF65-F5344CB8AC3E}">
        <p14:creationId xmlns:p14="http://schemas.microsoft.com/office/powerpoint/2010/main" val="874075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24EFF-9036-856C-316E-0EEB975D0820}"/>
              </a:ext>
            </a:extLst>
          </p:cNvPr>
          <p:cNvSpPr>
            <a:spLocks noGrp="1"/>
          </p:cNvSpPr>
          <p:nvPr>
            <p:ph type="title"/>
          </p:nvPr>
        </p:nvSpPr>
        <p:spPr/>
        <p:txBody>
          <a:bodyPr/>
          <a:lstStyle/>
          <a:p>
            <a:r>
              <a:rPr lang="en-US" dirty="0"/>
              <a:t>Common Concerns</a:t>
            </a:r>
          </a:p>
        </p:txBody>
      </p:sp>
      <p:pic>
        <p:nvPicPr>
          <p:cNvPr id="5" name="Picture 4">
            <a:extLst>
              <a:ext uri="{FF2B5EF4-FFF2-40B4-BE49-F238E27FC236}">
                <a16:creationId xmlns:a16="http://schemas.microsoft.com/office/drawing/2014/main" id="{91EFCD3B-5578-51EA-D868-7F61C611F6A2}"/>
              </a:ext>
            </a:extLst>
          </p:cNvPr>
          <p:cNvPicPr>
            <a:picLocks noChangeAspect="1"/>
          </p:cNvPicPr>
          <p:nvPr/>
        </p:nvPicPr>
        <p:blipFill>
          <a:blip r:embed="rId3"/>
          <a:stretch>
            <a:fillRect/>
          </a:stretch>
        </p:blipFill>
        <p:spPr>
          <a:xfrm>
            <a:off x="617500" y="1886073"/>
            <a:ext cx="8421275" cy="4039164"/>
          </a:xfrm>
          <a:prstGeom prst="rect">
            <a:avLst/>
          </a:prstGeom>
        </p:spPr>
      </p:pic>
    </p:spTree>
    <p:extLst>
      <p:ext uri="{BB962C8B-B14F-4D97-AF65-F5344CB8AC3E}">
        <p14:creationId xmlns:p14="http://schemas.microsoft.com/office/powerpoint/2010/main" val="1557207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256577-01D1-883F-AF2E-1F6DE0E1C683}"/>
              </a:ext>
            </a:extLst>
          </p:cNvPr>
          <p:cNvPicPr>
            <a:picLocks noChangeAspect="1"/>
          </p:cNvPicPr>
          <p:nvPr/>
        </p:nvPicPr>
        <p:blipFill>
          <a:blip r:embed="rId3"/>
          <a:stretch>
            <a:fillRect/>
          </a:stretch>
        </p:blipFill>
        <p:spPr>
          <a:xfrm>
            <a:off x="474604" y="1671730"/>
            <a:ext cx="8707065" cy="4467849"/>
          </a:xfrm>
          <a:prstGeom prst="rect">
            <a:avLst/>
          </a:prstGeom>
        </p:spPr>
      </p:pic>
      <p:sp>
        <p:nvSpPr>
          <p:cNvPr id="2" name="Title 1">
            <a:extLst>
              <a:ext uri="{FF2B5EF4-FFF2-40B4-BE49-F238E27FC236}">
                <a16:creationId xmlns:a16="http://schemas.microsoft.com/office/drawing/2014/main" id="{AE924EFF-9036-856C-316E-0EEB975D0820}"/>
              </a:ext>
            </a:extLst>
          </p:cNvPr>
          <p:cNvSpPr>
            <a:spLocks noGrp="1"/>
          </p:cNvSpPr>
          <p:nvPr>
            <p:ph type="title"/>
          </p:nvPr>
        </p:nvSpPr>
        <p:spPr/>
        <p:txBody>
          <a:bodyPr/>
          <a:lstStyle/>
          <a:p>
            <a:r>
              <a:rPr lang="en-US" dirty="0"/>
              <a:t>Common Concerns</a:t>
            </a:r>
          </a:p>
        </p:txBody>
      </p:sp>
    </p:spTree>
    <p:extLst>
      <p:ext uri="{BB962C8B-B14F-4D97-AF65-F5344CB8AC3E}">
        <p14:creationId xmlns:p14="http://schemas.microsoft.com/office/powerpoint/2010/main" val="412759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9DA8-0F0D-41D9-9675-216C36B78BDA}"/>
              </a:ext>
            </a:extLst>
          </p:cNvPr>
          <p:cNvSpPr>
            <a:spLocks noGrp="1"/>
          </p:cNvSpPr>
          <p:nvPr>
            <p:ph type="title"/>
          </p:nvPr>
        </p:nvSpPr>
        <p:spPr/>
        <p:txBody>
          <a:bodyPr/>
          <a:lstStyle/>
          <a:p>
            <a:r>
              <a:rPr lang="en-US"/>
              <a:t>Influenza (flu)</a:t>
            </a:r>
          </a:p>
        </p:txBody>
      </p:sp>
      <p:sp>
        <p:nvSpPr>
          <p:cNvPr id="3" name="Content Placeholder 2">
            <a:extLst>
              <a:ext uri="{FF2B5EF4-FFF2-40B4-BE49-F238E27FC236}">
                <a16:creationId xmlns:a16="http://schemas.microsoft.com/office/drawing/2014/main" id="{2597C293-E5D6-4AD2-ABF9-22A251540106}"/>
              </a:ext>
            </a:extLst>
          </p:cNvPr>
          <p:cNvSpPr>
            <a:spLocks noGrp="1"/>
          </p:cNvSpPr>
          <p:nvPr>
            <p:ph idx="1"/>
          </p:nvPr>
        </p:nvSpPr>
        <p:spPr>
          <a:xfrm>
            <a:off x="585653" y="2422187"/>
            <a:ext cx="10388755" cy="4435813"/>
          </a:xfrm>
        </p:spPr>
        <p:txBody>
          <a:bodyPr>
            <a:normAutofit/>
          </a:bodyPr>
          <a:lstStyle/>
          <a:p>
            <a:pPr marL="0" indent="0" algn="ctr">
              <a:lnSpc>
                <a:spcPct val="100000"/>
              </a:lnSpc>
              <a:spcBef>
                <a:spcPts val="0"/>
              </a:spcBef>
              <a:buNone/>
            </a:pPr>
            <a:r>
              <a:rPr lang="en-US" b="1" i="0">
                <a:solidFill>
                  <a:srgbClr val="003B68"/>
                </a:solidFill>
                <a:effectLst/>
              </a:rPr>
              <a:t>Kansas Resident Influenza Related Deaths </a:t>
            </a:r>
          </a:p>
          <a:p>
            <a:pPr marL="0" indent="0" algn="ctr">
              <a:lnSpc>
                <a:spcPct val="100000"/>
              </a:lnSpc>
              <a:spcBef>
                <a:spcPts val="0"/>
              </a:spcBef>
              <a:buNone/>
            </a:pPr>
            <a:r>
              <a:rPr lang="en-US" b="1" i="0">
                <a:solidFill>
                  <a:srgbClr val="003B68"/>
                </a:solidFill>
                <a:effectLst/>
              </a:rPr>
              <a:t>by Selected Entire Flu Seasons</a:t>
            </a:r>
            <a:br>
              <a:rPr lang="en-US">
                <a:solidFill>
                  <a:srgbClr val="003B68"/>
                </a:solidFill>
              </a:rPr>
            </a:br>
            <a:r>
              <a:rPr lang="en-US" sz="2000" b="0" i="0">
                <a:solidFill>
                  <a:srgbClr val="003B68"/>
                </a:solidFill>
                <a:effectLst/>
              </a:rPr>
              <a:t>(Time period based on date of death)</a:t>
            </a:r>
            <a:endParaRPr lang="en-US" sz="2200" b="1">
              <a:solidFill>
                <a:srgbClr val="0070C0"/>
              </a:solidFill>
            </a:endParaRPr>
          </a:p>
        </p:txBody>
      </p:sp>
      <p:sp>
        <p:nvSpPr>
          <p:cNvPr id="4" name="Content Placeholder 2">
            <a:extLst>
              <a:ext uri="{FF2B5EF4-FFF2-40B4-BE49-F238E27FC236}">
                <a16:creationId xmlns:a16="http://schemas.microsoft.com/office/drawing/2014/main" id="{3B94124D-C9BF-04EB-317D-65E5ECBA3B5C}"/>
              </a:ext>
            </a:extLst>
          </p:cNvPr>
          <p:cNvSpPr txBox="1">
            <a:spLocks/>
          </p:cNvSpPr>
          <p:nvPr/>
        </p:nvSpPr>
        <p:spPr>
          <a:xfrm>
            <a:off x="617500" y="1591481"/>
            <a:ext cx="10388755" cy="412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00000"/>
              </a:lnSpc>
              <a:buNone/>
            </a:pPr>
            <a:endParaRPr lang="en-US" sz="2800" b="1">
              <a:solidFill>
                <a:schemeClr val="bg1">
                  <a:lumMod val="50000"/>
                </a:schemeClr>
              </a:solidFill>
            </a:endParaRPr>
          </a:p>
        </p:txBody>
      </p:sp>
      <p:sp>
        <p:nvSpPr>
          <p:cNvPr id="5" name="Content Placeholder 2">
            <a:extLst>
              <a:ext uri="{FF2B5EF4-FFF2-40B4-BE49-F238E27FC236}">
                <a16:creationId xmlns:a16="http://schemas.microsoft.com/office/drawing/2014/main" id="{0114B246-CEDF-CBC1-971A-8AD6B46DEB2B}"/>
              </a:ext>
            </a:extLst>
          </p:cNvPr>
          <p:cNvSpPr txBox="1">
            <a:spLocks/>
          </p:cNvSpPr>
          <p:nvPr/>
        </p:nvSpPr>
        <p:spPr>
          <a:xfrm>
            <a:off x="585653" y="1705971"/>
            <a:ext cx="10792030" cy="7162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00000"/>
              </a:lnSpc>
              <a:buNone/>
            </a:pPr>
            <a:r>
              <a:rPr lang="en-US" sz="2800" b="1" i="1">
                <a:solidFill>
                  <a:schemeClr val="bg1">
                    <a:lumMod val="50000"/>
                  </a:schemeClr>
                </a:solidFill>
              </a:rPr>
              <a:t>Flu virus is one bad bug!</a:t>
            </a:r>
          </a:p>
        </p:txBody>
      </p:sp>
      <p:pic>
        <p:nvPicPr>
          <p:cNvPr id="7" name="Picture 6" descr="Table&#10;&#10;Description automatically generated">
            <a:extLst>
              <a:ext uri="{FF2B5EF4-FFF2-40B4-BE49-F238E27FC236}">
                <a16:creationId xmlns:a16="http://schemas.microsoft.com/office/drawing/2014/main" id="{71408491-26C1-BBE4-02D8-65E3C3563188}"/>
              </a:ext>
            </a:extLst>
          </p:cNvPr>
          <p:cNvPicPr>
            <a:picLocks noChangeAspect="1"/>
          </p:cNvPicPr>
          <p:nvPr/>
        </p:nvPicPr>
        <p:blipFill rotWithShape="1">
          <a:blip r:embed="rId3"/>
          <a:srcRect l="5766" t="6617" r="5211" b="17492"/>
          <a:stretch/>
        </p:blipFill>
        <p:spPr>
          <a:xfrm>
            <a:off x="2173732" y="3651574"/>
            <a:ext cx="7276289" cy="2393004"/>
          </a:xfrm>
          <a:prstGeom prst="rect">
            <a:avLst/>
          </a:prstGeom>
        </p:spPr>
      </p:pic>
      <p:sp>
        <p:nvSpPr>
          <p:cNvPr id="6" name="TextBox 5">
            <a:extLst>
              <a:ext uri="{FF2B5EF4-FFF2-40B4-BE49-F238E27FC236}">
                <a16:creationId xmlns:a16="http://schemas.microsoft.com/office/drawing/2014/main" id="{0897487E-5550-CD13-5F7F-8DD0682234DD}"/>
              </a:ext>
            </a:extLst>
          </p:cNvPr>
          <p:cNvSpPr txBox="1"/>
          <p:nvPr/>
        </p:nvSpPr>
        <p:spPr>
          <a:xfrm>
            <a:off x="2173732" y="6159835"/>
            <a:ext cx="6291072" cy="584775"/>
          </a:xfrm>
          <a:prstGeom prst="rect">
            <a:avLst/>
          </a:prstGeom>
          <a:noFill/>
        </p:spPr>
        <p:txBody>
          <a:bodyPr wrap="square" rtlCol="0">
            <a:spAutoFit/>
          </a:bodyPr>
          <a:lstStyle/>
          <a:p>
            <a:r>
              <a:rPr lang="en-US" sz="1600" b="0" i="0">
                <a:solidFill>
                  <a:srgbClr val="0070C0"/>
                </a:solidFill>
                <a:effectLst/>
              </a:rPr>
              <a:t>From KDHE Influenza Surveillance: </a:t>
            </a:r>
            <a:r>
              <a:rPr lang="en-US" sz="1600" b="0" i="0">
                <a:solidFill>
                  <a:srgbClr val="0070C0"/>
                </a:solidFill>
                <a:effectLst/>
                <a:hlinkClick r:id="rId4"/>
              </a:rPr>
              <a:t>https://www.kdhe.ks.gov/1476/Influenza-Surveillance</a:t>
            </a:r>
            <a:r>
              <a:rPr lang="en-US" sz="1600" b="0" i="0">
                <a:solidFill>
                  <a:srgbClr val="0070C0"/>
                </a:solidFill>
                <a:effectLst/>
              </a:rPr>
              <a:t> </a:t>
            </a:r>
            <a:endParaRPr lang="en-US" sz="1600"/>
          </a:p>
        </p:txBody>
      </p:sp>
      <p:pic>
        <p:nvPicPr>
          <p:cNvPr id="1026" name="Picture 2">
            <a:extLst>
              <a:ext uri="{FF2B5EF4-FFF2-40B4-BE49-F238E27FC236}">
                <a16:creationId xmlns:a16="http://schemas.microsoft.com/office/drawing/2014/main" id="{C389E865-ECA8-881D-9FF7-9D88BE464C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7942" y="1889739"/>
            <a:ext cx="2633746" cy="1397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234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C7C60C-334D-F6C6-12D8-F9967387935A}"/>
              </a:ext>
            </a:extLst>
          </p:cNvPr>
          <p:cNvPicPr>
            <a:picLocks noChangeAspect="1"/>
          </p:cNvPicPr>
          <p:nvPr/>
        </p:nvPicPr>
        <p:blipFill>
          <a:blip r:embed="rId3"/>
          <a:stretch>
            <a:fillRect/>
          </a:stretch>
        </p:blipFill>
        <p:spPr>
          <a:xfrm>
            <a:off x="474604" y="1671730"/>
            <a:ext cx="8859486" cy="4477375"/>
          </a:xfrm>
          <a:prstGeom prst="rect">
            <a:avLst/>
          </a:prstGeom>
        </p:spPr>
      </p:pic>
      <p:sp>
        <p:nvSpPr>
          <p:cNvPr id="2" name="Title 1">
            <a:extLst>
              <a:ext uri="{FF2B5EF4-FFF2-40B4-BE49-F238E27FC236}">
                <a16:creationId xmlns:a16="http://schemas.microsoft.com/office/drawing/2014/main" id="{AE924EFF-9036-856C-316E-0EEB975D0820}"/>
              </a:ext>
            </a:extLst>
          </p:cNvPr>
          <p:cNvSpPr>
            <a:spLocks noGrp="1"/>
          </p:cNvSpPr>
          <p:nvPr>
            <p:ph type="title"/>
          </p:nvPr>
        </p:nvSpPr>
        <p:spPr/>
        <p:txBody>
          <a:bodyPr/>
          <a:lstStyle/>
          <a:p>
            <a:r>
              <a:rPr lang="en-US" dirty="0"/>
              <a:t>Common Concerns</a:t>
            </a:r>
          </a:p>
        </p:txBody>
      </p:sp>
    </p:spTree>
    <p:extLst>
      <p:ext uri="{BB962C8B-B14F-4D97-AF65-F5344CB8AC3E}">
        <p14:creationId xmlns:p14="http://schemas.microsoft.com/office/powerpoint/2010/main" val="480708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AC11D-983B-0EED-E799-F0245D894409}"/>
              </a:ext>
            </a:extLst>
          </p:cNvPr>
          <p:cNvSpPr>
            <a:spLocks noGrp="1"/>
          </p:cNvSpPr>
          <p:nvPr>
            <p:ph type="title"/>
          </p:nvPr>
        </p:nvSpPr>
        <p:spPr/>
        <p:txBody>
          <a:bodyPr/>
          <a:lstStyle/>
          <a:p>
            <a:r>
              <a:rPr lang="en-US" dirty="0"/>
              <a:t>More reading for you</a:t>
            </a:r>
          </a:p>
        </p:txBody>
      </p:sp>
      <p:sp>
        <p:nvSpPr>
          <p:cNvPr id="3" name="Content Placeholder 2">
            <a:extLst>
              <a:ext uri="{FF2B5EF4-FFF2-40B4-BE49-F238E27FC236}">
                <a16:creationId xmlns:a16="http://schemas.microsoft.com/office/drawing/2014/main" id="{0FCC24D7-5439-2BF8-3BF0-41DB51F12BE9}"/>
              </a:ext>
            </a:extLst>
          </p:cNvPr>
          <p:cNvSpPr>
            <a:spLocks noGrp="1"/>
          </p:cNvSpPr>
          <p:nvPr>
            <p:ph idx="1"/>
          </p:nvPr>
        </p:nvSpPr>
        <p:spPr>
          <a:xfrm>
            <a:off x="617499" y="1770191"/>
            <a:ext cx="5260787" cy="3599316"/>
          </a:xfrm>
        </p:spPr>
        <p:txBody>
          <a:bodyPr vert="horz" lIns="91440" tIns="45720" rIns="91440" bIns="45720" rtlCol="0" anchor="t">
            <a:normAutofit/>
          </a:bodyPr>
          <a:lstStyle/>
          <a:p>
            <a:r>
              <a:rPr lang="en-US" b="1" i="0" dirty="0">
                <a:effectLst/>
                <a:latin typeface="var(--font-family-body)"/>
                <a:hlinkClick r:id="rId3"/>
              </a:rPr>
              <a:t>Vaccines and Pregnancy: 8 Things You Need to Know</a:t>
            </a:r>
            <a:endParaRPr lang="en-US" b="1" i="0" dirty="0">
              <a:solidFill>
                <a:srgbClr val="000000"/>
              </a:solidFill>
              <a:effectLst/>
              <a:latin typeface="Lato"/>
              <a:ea typeface="Lato"/>
              <a:cs typeface="Lato"/>
            </a:endParaRPr>
          </a:p>
          <a:p>
            <a:endParaRPr lang="en-US" b="1" dirty="0">
              <a:solidFill>
                <a:srgbClr val="000000"/>
              </a:solidFill>
              <a:latin typeface="Lato" panose="020F0502020204030203" pitchFamily="34" charset="0"/>
            </a:endParaRPr>
          </a:p>
          <a:p>
            <a:r>
              <a:rPr lang="en-US" b="1" i="0" dirty="0">
                <a:effectLst/>
                <a:latin typeface="var(--font-family-body)"/>
                <a:hlinkClick r:id="rId4"/>
              </a:rPr>
              <a:t>"Pregnant? You Need a Flu Shot!</a:t>
            </a:r>
            <a:endParaRPr lang="en-US" b="1" i="0" dirty="0">
              <a:effectLst/>
              <a:latin typeface="var(--font-family-body)"/>
            </a:endParaRPr>
          </a:p>
          <a:p>
            <a:endParaRPr lang="en-US" b="1" dirty="0">
              <a:latin typeface="var(--font-family-body)"/>
            </a:endParaRPr>
          </a:p>
          <a:p>
            <a:r>
              <a:rPr lang="en-US" b="1" i="0" dirty="0">
                <a:effectLst/>
                <a:latin typeface="var(--font-family-body)"/>
                <a:hlinkClick r:id="rId5"/>
              </a:rPr>
              <a:t>"Flu Vaccine Safety and Pregnancy: Questions &amp; Answers"</a:t>
            </a:r>
            <a:endParaRPr lang="en-US" dirty="0"/>
          </a:p>
        </p:txBody>
      </p:sp>
      <p:pic>
        <p:nvPicPr>
          <p:cNvPr id="1026" name="Picture 2">
            <a:extLst>
              <a:ext uri="{FF2B5EF4-FFF2-40B4-BE49-F238E27FC236}">
                <a16:creationId xmlns:a16="http://schemas.microsoft.com/office/drawing/2014/main" id="{21731CD1-13DF-9D89-9E5B-80898B8295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1998" y="0"/>
            <a:ext cx="4550002" cy="38019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1C904D6-604F-B57A-3ACD-738FB0B617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3988" y="2479034"/>
            <a:ext cx="2928738" cy="38019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C7B85E9-DFDE-EF62-668E-2BC01D0C7B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726" y="3999002"/>
            <a:ext cx="3619274" cy="283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614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9D5EC4-5EC4-D748-A073-1C3878E09155}"/>
              </a:ext>
            </a:extLst>
          </p:cNvPr>
          <p:cNvSpPr>
            <a:spLocks noGrp="1"/>
          </p:cNvSpPr>
          <p:nvPr>
            <p:ph type="title"/>
          </p:nvPr>
        </p:nvSpPr>
        <p:spPr/>
        <p:txBody>
          <a:bodyPr/>
          <a:lstStyle/>
          <a:p>
            <a:r>
              <a:rPr lang="en-US" dirty="0"/>
              <a:t>Pertussis</a:t>
            </a:r>
          </a:p>
        </p:txBody>
      </p:sp>
    </p:spTree>
    <p:extLst>
      <p:ext uri="{BB962C8B-B14F-4D97-AF65-F5344CB8AC3E}">
        <p14:creationId xmlns:p14="http://schemas.microsoft.com/office/powerpoint/2010/main" val="43711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499A0-6132-9C7C-8A91-D05C107D59D5}"/>
              </a:ext>
            </a:extLst>
          </p:cNvPr>
          <p:cNvSpPr>
            <a:spLocks noGrp="1"/>
          </p:cNvSpPr>
          <p:nvPr>
            <p:ph type="title"/>
          </p:nvPr>
        </p:nvSpPr>
        <p:spPr/>
        <p:txBody>
          <a:bodyPr/>
          <a:lstStyle/>
          <a:p>
            <a:r>
              <a:rPr lang="en-US" dirty="0"/>
              <a:t>Pertussis </a:t>
            </a:r>
          </a:p>
        </p:txBody>
      </p:sp>
      <p:sp>
        <p:nvSpPr>
          <p:cNvPr id="3" name="Content Placeholder 2">
            <a:extLst>
              <a:ext uri="{FF2B5EF4-FFF2-40B4-BE49-F238E27FC236}">
                <a16:creationId xmlns:a16="http://schemas.microsoft.com/office/drawing/2014/main" id="{454C3456-0616-3356-7700-EB21AC245E12}"/>
              </a:ext>
            </a:extLst>
          </p:cNvPr>
          <p:cNvSpPr>
            <a:spLocks noGrp="1"/>
          </p:cNvSpPr>
          <p:nvPr>
            <p:ph idx="1"/>
          </p:nvPr>
        </p:nvSpPr>
        <p:spPr>
          <a:xfrm>
            <a:off x="617500" y="1770191"/>
            <a:ext cx="9613860" cy="3599316"/>
          </a:xfrm>
        </p:spPr>
        <p:txBody>
          <a:bodyPr vert="horz" lIns="91440" tIns="45720" rIns="91440" bIns="45720" rtlCol="0" anchor="t">
            <a:normAutofit fontScale="25000" lnSpcReduction="20000"/>
          </a:bodyPr>
          <a:lstStyle/>
          <a:p>
            <a:pPr fontAlgn="base">
              <a:lnSpc>
                <a:spcPct val="120000"/>
              </a:lnSpc>
            </a:pPr>
            <a:r>
              <a:rPr lang="en-US" sz="11200" b="1" i="0" dirty="0">
                <a:solidFill>
                  <a:srgbClr val="0070C0"/>
                </a:solidFill>
                <a:effectLst/>
              </a:rPr>
              <a:t>Why get Tdap vaccine during pregnancy?</a:t>
            </a:r>
          </a:p>
          <a:p>
            <a:pPr lvl="1" fontAlgn="base">
              <a:lnSpc>
                <a:spcPct val="120000"/>
              </a:lnSpc>
            </a:pPr>
            <a:r>
              <a:rPr lang="en-US" sz="11200" b="1" i="0" dirty="0">
                <a:solidFill>
                  <a:srgbClr val="003B68"/>
                </a:solidFill>
                <a:effectLst/>
              </a:rPr>
              <a:t>Outbreaks of pertussis (whooping cough) occur across the U.S. </a:t>
            </a:r>
          </a:p>
          <a:p>
            <a:pPr lvl="1" fontAlgn="base">
              <a:lnSpc>
                <a:spcPct val="120000"/>
              </a:lnSpc>
            </a:pPr>
            <a:r>
              <a:rPr lang="en-US" sz="11200" b="1" i="0" dirty="0">
                <a:solidFill>
                  <a:srgbClr val="003B68"/>
                </a:solidFill>
                <a:effectLst/>
              </a:rPr>
              <a:t>Today’s pertussis vaccines are not long-lasting, so we need to focus on </a:t>
            </a:r>
            <a:r>
              <a:rPr lang="en-US" sz="11200" b="1" i="0" dirty="0">
                <a:solidFill>
                  <a:srgbClr val="00B050"/>
                </a:solidFill>
                <a:effectLst/>
              </a:rPr>
              <a:t>protecting infants, the group most at risk of pertussis.</a:t>
            </a:r>
          </a:p>
          <a:p>
            <a:pPr lvl="1" fontAlgn="base">
              <a:lnSpc>
                <a:spcPct val="120000"/>
              </a:lnSpc>
            </a:pPr>
            <a:r>
              <a:rPr lang="en-US" sz="11200" b="1" dirty="0">
                <a:solidFill>
                  <a:srgbClr val="003B68"/>
                </a:solidFill>
              </a:rPr>
              <a:t>The Tdap vaccine is b</a:t>
            </a:r>
            <a:r>
              <a:rPr lang="en-US" sz="11200" b="1" i="0" dirty="0">
                <a:solidFill>
                  <a:srgbClr val="003B68"/>
                </a:solidFill>
                <a:effectLst/>
              </a:rPr>
              <a:t>est received between the 27</a:t>
            </a:r>
            <a:r>
              <a:rPr lang="en-US" sz="11200" b="1" i="0" baseline="30000" dirty="0">
                <a:solidFill>
                  <a:srgbClr val="003B68"/>
                </a:solidFill>
                <a:effectLst/>
              </a:rPr>
              <a:t>th</a:t>
            </a:r>
            <a:r>
              <a:rPr lang="en-US" sz="11200" b="1" i="0" dirty="0">
                <a:solidFill>
                  <a:srgbClr val="003B68"/>
                </a:solidFill>
                <a:effectLst/>
              </a:rPr>
              <a:t> and 36</a:t>
            </a:r>
            <a:r>
              <a:rPr lang="en-US" sz="11200" b="1" i="0" baseline="30000" dirty="0">
                <a:solidFill>
                  <a:srgbClr val="003B68"/>
                </a:solidFill>
                <a:effectLst/>
              </a:rPr>
              <a:t>th</a:t>
            </a:r>
            <a:r>
              <a:rPr lang="en-US" sz="11200" b="1" i="0" dirty="0">
                <a:solidFill>
                  <a:srgbClr val="003B68"/>
                </a:solidFill>
                <a:effectLst/>
              </a:rPr>
              <a:t> week of each pregnancy.</a:t>
            </a:r>
            <a:r>
              <a:rPr lang="en-US" sz="11200" b="1" dirty="0">
                <a:solidFill>
                  <a:srgbClr val="003B68"/>
                </a:solidFill>
              </a:rPr>
              <a:t> </a:t>
            </a:r>
            <a:endParaRPr lang="en-US" sz="11200" b="1" i="0" dirty="0">
              <a:solidFill>
                <a:srgbClr val="003B68"/>
              </a:solidFill>
              <a:effectLst/>
            </a:endParaRPr>
          </a:p>
          <a:p>
            <a:pPr marL="0" indent="0" fontAlgn="base">
              <a:buNone/>
            </a:pPr>
            <a:br>
              <a:rPr lang="en-US" b="0" i="0" dirty="0">
                <a:solidFill>
                  <a:srgbClr val="000000"/>
                </a:solidFill>
                <a:effectLst/>
                <a:latin typeface="lato" panose="020F0502020204030203" pitchFamily="34" charset="0"/>
              </a:rPr>
            </a:br>
            <a:endParaRPr lang="en-US" dirty="0"/>
          </a:p>
        </p:txBody>
      </p:sp>
    </p:spTree>
    <p:extLst>
      <p:ext uri="{BB962C8B-B14F-4D97-AF65-F5344CB8AC3E}">
        <p14:creationId xmlns:p14="http://schemas.microsoft.com/office/powerpoint/2010/main" val="3220580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1F1B-274B-71C1-1037-5BD5D58CEB9F}"/>
              </a:ext>
            </a:extLst>
          </p:cNvPr>
          <p:cNvSpPr>
            <a:spLocks noGrp="1"/>
          </p:cNvSpPr>
          <p:nvPr>
            <p:ph type="title"/>
          </p:nvPr>
        </p:nvSpPr>
        <p:spPr/>
        <p:txBody>
          <a:bodyPr/>
          <a:lstStyle/>
          <a:p>
            <a:r>
              <a:rPr lang="en-US" dirty="0"/>
              <a:t>Pertussis Trends</a:t>
            </a:r>
          </a:p>
        </p:txBody>
      </p:sp>
      <p:pic>
        <p:nvPicPr>
          <p:cNvPr id="5" name="Content Placeholder 4" descr="Chart&#10;&#10;Description automatically generated">
            <a:extLst>
              <a:ext uri="{FF2B5EF4-FFF2-40B4-BE49-F238E27FC236}">
                <a16:creationId xmlns:a16="http://schemas.microsoft.com/office/drawing/2014/main" id="{35B925D5-7C43-C3DF-B3CD-6371B6E801D1}"/>
              </a:ext>
            </a:extLst>
          </p:cNvPr>
          <p:cNvPicPr>
            <a:picLocks noGrp="1" noChangeAspect="1"/>
          </p:cNvPicPr>
          <p:nvPr>
            <p:ph idx="1"/>
          </p:nvPr>
        </p:nvPicPr>
        <p:blipFill>
          <a:blip r:embed="rId3"/>
          <a:stretch>
            <a:fillRect/>
          </a:stretch>
        </p:blipFill>
        <p:spPr>
          <a:xfrm>
            <a:off x="637557" y="1974344"/>
            <a:ext cx="4815378" cy="3598862"/>
          </a:xfrm>
        </p:spPr>
      </p:pic>
      <p:sp>
        <p:nvSpPr>
          <p:cNvPr id="7" name="TextBox 6">
            <a:extLst>
              <a:ext uri="{FF2B5EF4-FFF2-40B4-BE49-F238E27FC236}">
                <a16:creationId xmlns:a16="http://schemas.microsoft.com/office/drawing/2014/main" id="{D9D0E685-777B-1A49-E868-E3F3C86757CE}"/>
              </a:ext>
            </a:extLst>
          </p:cNvPr>
          <p:cNvSpPr txBox="1"/>
          <p:nvPr/>
        </p:nvSpPr>
        <p:spPr>
          <a:xfrm>
            <a:off x="5823337" y="2156886"/>
            <a:ext cx="6097836" cy="3416320"/>
          </a:xfrm>
          <a:prstGeom prst="rect">
            <a:avLst/>
          </a:prstGeom>
          <a:noFill/>
        </p:spPr>
        <p:txBody>
          <a:bodyPr wrap="square">
            <a:spAutoFit/>
          </a:bodyPr>
          <a:lstStyle/>
          <a:p>
            <a:pPr algn="l" fontAlgn="base"/>
            <a:r>
              <a:rPr lang="en-US" sz="2400" dirty="0">
                <a:solidFill>
                  <a:srgbClr val="003B68"/>
                </a:solidFill>
              </a:rPr>
              <a:t>Each year since 2010, CDC has received </a:t>
            </a:r>
            <a:r>
              <a:rPr lang="en-US" sz="2400" b="1" dirty="0">
                <a:solidFill>
                  <a:srgbClr val="003B68"/>
                </a:solidFill>
              </a:rPr>
              <a:t>10,000 to 50,000 case reports </a:t>
            </a:r>
            <a:r>
              <a:rPr lang="en-US" sz="2400" dirty="0">
                <a:solidFill>
                  <a:srgbClr val="003B68"/>
                </a:solidFill>
              </a:rPr>
              <a:t>of pertussis and </a:t>
            </a:r>
            <a:r>
              <a:rPr lang="en-US" sz="2400" b="1" dirty="0">
                <a:solidFill>
                  <a:srgbClr val="003B68"/>
                </a:solidFill>
              </a:rPr>
              <a:t>every state </a:t>
            </a:r>
            <a:r>
              <a:rPr lang="en-US" sz="2400" dirty="0">
                <a:solidFill>
                  <a:srgbClr val="003B68"/>
                </a:solidFill>
              </a:rPr>
              <a:t>has reported cases. </a:t>
            </a:r>
          </a:p>
          <a:p>
            <a:pPr algn="l" fontAlgn="base"/>
            <a:endParaRPr lang="en-US" sz="2400" b="1" dirty="0">
              <a:solidFill>
                <a:srgbClr val="003B68"/>
              </a:solidFill>
            </a:endParaRPr>
          </a:p>
          <a:p>
            <a:pPr algn="l" fontAlgn="base"/>
            <a:r>
              <a:rPr lang="en-US" sz="2400" i="0" dirty="0">
                <a:solidFill>
                  <a:srgbClr val="003B68"/>
                </a:solidFill>
                <a:effectLst/>
              </a:rPr>
              <a:t>In 2012, there were 48,277 reported cases of pertussis; </a:t>
            </a:r>
            <a:r>
              <a:rPr lang="en-US" sz="2400" b="1" i="0" dirty="0">
                <a:solidFill>
                  <a:srgbClr val="003B68"/>
                </a:solidFill>
                <a:effectLst/>
              </a:rPr>
              <a:t>2,269 of those cases were in infants </a:t>
            </a:r>
            <a:r>
              <a:rPr lang="en-US" sz="2400" i="0" dirty="0">
                <a:solidFill>
                  <a:srgbClr val="003B68"/>
                </a:solidFill>
                <a:effectLst/>
              </a:rPr>
              <a:t>younger than 3 months and </a:t>
            </a:r>
            <a:r>
              <a:rPr lang="en-US" sz="2400" b="1" i="0" dirty="0">
                <a:solidFill>
                  <a:srgbClr val="003B68"/>
                </a:solidFill>
                <a:effectLst/>
              </a:rPr>
              <a:t>15 of those infants died</a:t>
            </a:r>
            <a:r>
              <a:rPr lang="en-US" sz="2400" i="0" dirty="0">
                <a:solidFill>
                  <a:srgbClr val="003B68"/>
                </a:solidFill>
                <a:effectLst/>
              </a:rPr>
              <a:t>.</a:t>
            </a:r>
          </a:p>
        </p:txBody>
      </p:sp>
    </p:spTree>
    <p:extLst>
      <p:ext uri="{BB962C8B-B14F-4D97-AF65-F5344CB8AC3E}">
        <p14:creationId xmlns:p14="http://schemas.microsoft.com/office/powerpoint/2010/main" val="462391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42E4-679B-7832-88F3-03E790E9CF20}"/>
              </a:ext>
            </a:extLst>
          </p:cNvPr>
          <p:cNvSpPr>
            <a:spLocks noGrp="1"/>
          </p:cNvSpPr>
          <p:nvPr>
            <p:ph type="title"/>
          </p:nvPr>
        </p:nvSpPr>
        <p:spPr/>
        <p:txBody>
          <a:bodyPr/>
          <a:lstStyle/>
          <a:p>
            <a:r>
              <a:rPr lang="en-US" dirty="0"/>
              <a:t>Pertussis is more than a cough</a:t>
            </a:r>
          </a:p>
        </p:txBody>
      </p:sp>
      <p:pic>
        <p:nvPicPr>
          <p:cNvPr id="5" name="Content Placeholder 4" descr="Diagram&#10;&#10;Description automatically generated">
            <a:extLst>
              <a:ext uri="{FF2B5EF4-FFF2-40B4-BE49-F238E27FC236}">
                <a16:creationId xmlns:a16="http://schemas.microsoft.com/office/drawing/2014/main" id="{628A2688-97F0-A1D1-4E0E-9B25ED2FAF13}"/>
              </a:ext>
            </a:extLst>
          </p:cNvPr>
          <p:cNvPicPr>
            <a:picLocks noGrp="1" noChangeAspect="1"/>
          </p:cNvPicPr>
          <p:nvPr>
            <p:ph idx="1"/>
          </p:nvPr>
        </p:nvPicPr>
        <p:blipFill>
          <a:blip r:embed="rId3"/>
          <a:stretch>
            <a:fillRect/>
          </a:stretch>
        </p:blipFill>
        <p:spPr>
          <a:xfrm>
            <a:off x="617500" y="1972082"/>
            <a:ext cx="6854975" cy="3598862"/>
          </a:xfrm>
        </p:spPr>
      </p:pic>
      <p:sp>
        <p:nvSpPr>
          <p:cNvPr id="7" name="TextBox 6">
            <a:extLst>
              <a:ext uri="{FF2B5EF4-FFF2-40B4-BE49-F238E27FC236}">
                <a16:creationId xmlns:a16="http://schemas.microsoft.com/office/drawing/2014/main" id="{37BF999E-48AA-543E-E2EC-46A8BD0D726D}"/>
              </a:ext>
            </a:extLst>
          </p:cNvPr>
          <p:cNvSpPr txBox="1"/>
          <p:nvPr/>
        </p:nvSpPr>
        <p:spPr>
          <a:xfrm>
            <a:off x="7694580" y="1972082"/>
            <a:ext cx="4139458" cy="3139321"/>
          </a:xfrm>
          <a:prstGeom prst="rect">
            <a:avLst/>
          </a:prstGeom>
          <a:noFill/>
        </p:spPr>
        <p:txBody>
          <a:bodyPr wrap="square" lIns="91440" tIns="45720" rIns="91440" bIns="45720" anchor="t">
            <a:spAutoFit/>
          </a:bodyPr>
          <a:lstStyle/>
          <a:p>
            <a:pPr fontAlgn="base"/>
            <a:r>
              <a:rPr lang="en-US" sz="2200" i="0" dirty="0">
                <a:solidFill>
                  <a:srgbClr val="003B68"/>
                </a:solidFill>
                <a:effectLst/>
              </a:rPr>
              <a:t>In infants &lt;1 year of age who get pertussis, about </a:t>
            </a:r>
            <a:r>
              <a:rPr lang="en-US" sz="2200" b="1" i="0" dirty="0">
                <a:solidFill>
                  <a:srgbClr val="003B68"/>
                </a:solidFill>
                <a:effectLst/>
              </a:rPr>
              <a:t>half need hospital care</a:t>
            </a:r>
            <a:r>
              <a:rPr lang="en-US" sz="2200" i="0" dirty="0">
                <a:solidFill>
                  <a:srgbClr val="003B68"/>
                </a:solidFill>
                <a:effectLst/>
              </a:rPr>
              <a:t>. Of those infants, about</a:t>
            </a:r>
            <a:r>
              <a:rPr lang="en-US" sz="2200" dirty="0">
                <a:solidFill>
                  <a:srgbClr val="003B68"/>
                </a:solidFill>
              </a:rPr>
              <a:t> </a:t>
            </a:r>
            <a:endParaRPr lang="en-US" sz="2200" i="0" dirty="0">
              <a:solidFill>
                <a:srgbClr val="003B68"/>
              </a:solidFill>
              <a:effectLst/>
            </a:endParaRPr>
          </a:p>
          <a:p>
            <a:pPr marL="285750" indent="-285750" algn="l" fontAlgn="base">
              <a:buFont typeface="Arial" panose="020B0604020202020204" pitchFamily="34" charset="0"/>
              <a:buChar char="•"/>
            </a:pPr>
            <a:r>
              <a:rPr lang="en-US" sz="2200" i="0" dirty="0">
                <a:solidFill>
                  <a:srgbClr val="003B68"/>
                </a:solidFill>
                <a:effectLst/>
              </a:rPr>
              <a:t>61% will have </a:t>
            </a:r>
            <a:r>
              <a:rPr lang="en-US" sz="2200" b="1" i="0" dirty="0">
                <a:solidFill>
                  <a:srgbClr val="003B68"/>
                </a:solidFill>
                <a:effectLst/>
              </a:rPr>
              <a:t>episodes when the baby stops breathing</a:t>
            </a:r>
          </a:p>
          <a:p>
            <a:pPr marL="285750" indent="-285750" algn="l" fontAlgn="base">
              <a:buFont typeface="Arial" panose="020B0604020202020204" pitchFamily="34" charset="0"/>
              <a:buChar char="•"/>
            </a:pPr>
            <a:r>
              <a:rPr lang="en-US" sz="2200" i="0" dirty="0">
                <a:solidFill>
                  <a:srgbClr val="003B68"/>
                </a:solidFill>
                <a:effectLst/>
              </a:rPr>
              <a:t>23% will develop </a:t>
            </a:r>
            <a:r>
              <a:rPr lang="en-US" sz="2200" b="1" i="0" dirty="0">
                <a:solidFill>
                  <a:srgbClr val="003B68"/>
                </a:solidFill>
                <a:effectLst/>
              </a:rPr>
              <a:t>pneumonia</a:t>
            </a:r>
          </a:p>
          <a:p>
            <a:pPr marL="285750" indent="-285750" algn="l" fontAlgn="base">
              <a:buFont typeface="Arial" panose="020B0604020202020204" pitchFamily="34" charset="0"/>
              <a:buChar char="•"/>
            </a:pPr>
            <a:r>
              <a:rPr lang="en-US" sz="2200" i="0" dirty="0">
                <a:solidFill>
                  <a:srgbClr val="003B68"/>
                </a:solidFill>
                <a:effectLst/>
              </a:rPr>
              <a:t>1% will </a:t>
            </a:r>
            <a:r>
              <a:rPr lang="en-US" sz="2200" b="1" i="0" dirty="0">
                <a:solidFill>
                  <a:srgbClr val="003B68"/>
                </a:solidFill>
                <a:effectLst/>
              </a:rPr>
              <a:t>die</a:t>
            </a:r>
          </a:p>
        </p:txBody>
      </p:sp>
      <p:sp>
        <p:nvSpPr>
          <p:cNvPr id="9" name="TextBox 8">
            <a:extLst>
              <a:ext uri="{FF2B5EF4-FFF2-40B4-BE49-F238E27FC236}">
                <a16:creationId xmlns:a16="http://schemas.microsoft.com/office/drawing/2014/main" id="{4EBDE1F3-17EC-5FEF-F05C-52BAFE167911}"/>
              </a:ext>
            </a:extLst>
          </p:cNvPr>
          <p:cNvSpPr txBox="1"/>
          <p:nvPr/>
        </p:nvSpPr>
        <p:spPr>
          <a:xfrm>
            <a:off x="617500" y="5861313"/>
            <a:ext cx="11216537" cy="769441"/>
          </a:xfrm>
          <a:prstGeom prst="rect">
            <a:avLst/>
          </a:prstGeom>
          <a:noFill/>
        </p:spPr>
        <p:txBody>
          <a:bodyPr wrap="square" lIns="91440" tIns="45720" rIns="91440" bIns="45720" anchor="t">
            <a:spAutoFit/>
          </a:bodyPr>
          <a:lstStyle/>
          <a:p>
            <a:pPr algn="ctr" fontAlgn="base"/>
            <a:r>
              <a:rPr lang="en-US" sz="2200" b="1" i="0" dirty="0">
                <a:solidFill>
                  <a:srgbClr val="00B050"/>
                </a:solidFill>
                <a:effectLst/>
              </a:rPr>
              <a:t>Most pertussis deaths are infants who are too young to be protected by the childhood pertussis vaccine (DTaP).</a:t>
            </a:r>
          </a:p>
        </p:txBody>
      </p:sp>
    </p:spTree>
    <p:extLst>
      <p:ext uri="{BB962C8B-B14F-4D97-AF65-F5344CB8AC3E}">
        <p14:creationId xmlns:p14="http://schemas.microsoft.com/office/powerpoint/2010/main" val="1332944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D011A-1CCA-9606-B645-E36A9FEA477E}"/>
              </a:ext>
            </a:extLst>
          </p:cNvPr>
          <p:cNvSpPr>
            <a:spLocks noGrp="1"/>
          </p:cNvSpPr>
          <p:nvPr>
            <p:ph type="title"/>
          </p:nvPr>
        </p:nvSpPr>
        <p:spPr/>
        <p:txBody>
          <a:bodyPr/>
          <a:lstStyle/>
          <a:p>
            <a:r>
              <a:rPr lang="en-US" dirty="0"/>
              <a:t>The 100 day cough: pertussis in adults</a:t>
            </a:r>
          </a:p>
        </p:txBody>
      </p:sp>
      <p:sp>
        <p:nvSpPr>
          <p:cNvPr id="3" name="Content Placeholder 2">
            <a:extLst>
              <a:ext uri="{FF2B5EF4-FFF2-40B4-BE49-F238E27FC236}">
                <a16:creationId xmlns:a16="http://schemas.microsoft.com/office/drawing/2014/main" id="{E06AE324-9E8F-824A-58E7-70B5AD29899D}"/>
              </a:ext>
            </a:extLst>
          </p:cNvPr>
          <p:cNvSpPr>
            <a:spLocks noGrp="1"/>
          </p:cNvSpPr>
          <p:nvPr>
            <p:ph idx="1"/>
          </p:nvPr>
        </p:nvSpPr>
        <p:spPr>
          <a:xfrm>
            <a:off x="617500" y="2037284"/>
            <a:ext cx="5272938" cy="3599316"/>
          </a:xfrm>
        </p:spPr>
        <p:txBody>
          <a:bodyPr vert="horz" lIns="91440" tIns="45720" rIns="91440" bIns="45720" rtlCol="0" anchor="t">
            <a:normAutofit/>
          </a:bodyPr>
          <a:lstStyle/>
          <a:p>
            <a:pPr algn="l" fontAlgn="base"/>
            <a:r>
              <a:rPr lang="en-US" b="1" i="0" dirty="0">
                <a:solidFill>
                  <a:srgbClr val="003B68"/>
                </a:solidFill>
                <a:effectLst/>
              </a:rPr>
              <a:t>Pregnant women can also have complications from pertussis.</a:t>
            </a:r>
          </a:p>
          <a:p>
            <a:pPr algn="l" fontAlgn="base"/>
            <a:r>
              <a:rPr lang="en-US" b="1" i="0" dirty="0">
                <a:solidFill>
                  <a:srgbClr val="003B68"/>
                </a:solidFill>
                <a:effectLst/>
              </a:rPr>
              <a:t>The pertussis cough can last for 3 months. Adults can cough so hard it causes:</a:t>
            </a:r>
          </a:p>
          <a:p>
            <a:pPr lvl="1" fontAlgn="base"/>
            <a:r>
              <a:rPr lang="en-US" b="1" i="0" dirty="0">
                <a:solidFill>
                  <a:srgbClr val="003B68"/>
                </a:solidFill>
                <a:effectLst/>
              </a:rPr>
              <a:t>Urinary incontinence</a:t>
            </a:r>
          </a:p>
          <a:p>
            <a:pPr lvl="1" fontAlgn="base"/>
            <a:r>
              <a:rPr lang="en-US" b="1" i="0" dirty="0">
                <a:solidFill>
                  <a:srgbClr val="003B68"/>
                </a:solidFill>
                <a:effectLst/>
              </a:rPr>
              <a:t>Fainting</a:t>
            </a:r>
            <a:r>
              <a:rPr lang="en-US" b="1" dirty="0">
                <a:solidFill>
                  <a:srgbClr val="003B68"/>
                </a:solidFill>
              </a:rPr>
              <a:t> </a:t>
            </a:r>
          </a:p>
          <a:p>
            <a:pPr lvl="1" fontAlgn="base"/>
            <a:r>
              <a:rPr lang="en-US" b="1" i="0" dirty="0">
                <a:solidFill>
                  <a:srgbClr val="003B68"/>
                </a:solidFill>
                <a:effectLst/>
              </a:rPr>
              <a:t>Broken rib</a:t>
            </a:r>
            <a:r>
              <a:rPr lang="en-US" b="1" dirty="0">
                <a:solidFill>
                  <a:srgbClr val="003B68"/>
                </a:solidFill>
              </a:rPr>
              <a:t> </a:t>
            </a:r>
            <a:endParaRPr lang="en-US" b="1" i="0" dirty="0">
              <a:solidFill>
                <a:srgbClr val="003B68"/>
              </a:solidFill>
              <a:effectLst/>
            </a:endParaRPr>
          </a:p>
          <a:p>
            <a:endParaRPr lang="en-US" dirty="0"/>
          </a:p>
        </p:txBody>
      </p:sp>
      <p:pic>
        <p:nvPicPr>
          <p:cNvPr id="5" name="Picture 4" descr="A person wearing a mask">
            <a:extLst>
              <a:ext uri="{FF2B5EF4-FFF2-40B4-BE49-F238E27FC236}">
                <a16:creationId xmlns:a16="http://schemas.microsoft.com/office/drawing/2014/main" id="{E6D38B33-26CF-4F4F-C460-51697F952DE5}"/>
              </a:ext>
            </a:extLst>
          </p:cNvPr>
          <p:cNvPicPr>
            <a:picLocks noChangeAspect="1"/>
          </p:cNvPicPr>
          <p:nvPr/>
        </p:nvPicPr>
        <p:blipFill>
          <a:blip r:embed="rId3"/>
          <a:stretch>
            <a:fillRect/>
          </a:stretch>
        </p:blipFill>
        <p:spPr>
          <a:xfrm>
            <a:off x="6230592" y="2037284"/>
            <a:ext cx="5538461" cy="3692307"/>
          </a:xfrm>
          <a:prstGeom prst="rect">
            <a:avLst/>
          </a:prstGeom>
        </p:spPr>
      </p:pic>
    </p:spTree>
    <p:extLst>
      <p:ext uri="{BB962C8B-B14F-4D97-AF65-F5344CB8AC3E}">
        <p14:creationId xmlns:p14="http://schemas.microsoft.com/office/powerpoint/2010/main" val="3546389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3916-9363-A06C-CCF2-A98C2A184092}"/>
              </a:ext>
            </a:extLst>
          </p:cNvPr>
          <p:cNvSpPr>
            <a:spLocks noGrp="1"/>
          </p:cNvSpPr>
          <p:nvPr>
            <p:ph type="title"/>
          </p:nvPr>
        </p:nvSpPr>
        <p:spPr/>
        <p:txBody>
          <a:bodyPr>
            <a:normAutofit fontScale="90000"/>
          </a:bodyPr>
          <a:lstStyle/>
          <a:p>
            <a:r>
              <a:rPr lang="en-US" dirty="0"/>
              <a:t>Babies can’t start pertussis shot until age 2 months</a:t>
            </a:r>
          </a:p>
        </p:txBody>
      </p:sp>
      <p:pic>
        <p:nvPicPr>
          <p:cNvPr id="5" name="Content Placeholder 4" descr="A picture containing person, indoor, baby&#10;&#10;Description automatically generated">
            <a:extLst>
              <a:ext uri="{FF2B5EF4-FFF2-40B4-BE49-F238E27FC236}">
                <a16:creationId xmlns:a16="http://schemas.microsoft.com/office/drawing/2014/main" id="{C744FD79-A423-95CC-29D5-A61C60DD7B59}"/>
              </a:ext>
            </a:extLst>
          </p:cNvPr>
          <p:cNvPicPr>
            <a:picLocks noGrp="1" noChangeAspect="1"/>
          </p:cNvPicPr>
          <p:nvPr>
            <p:ph idx="1"/>
          </p:nvPr>
        </p:nvPicPr>
        <p:blipFill>
          <a:blip r:embed="rId3"/>
          <a:stretch>
            <a:fillRect/>
          </a:stretch>
        </p:blipFill>
        <p:spPr>
          <a:xfrm>
            <a:off x="851415" y="1952136"/>
            <a:ext cx="3369709" cy="4171701"/>
          </a:xfrm>
        </p:spPr>
      </p:pic>
      <p:sp>
        <p:nvSpPr>
          <p:cNvPr id="7" name="TextBox 6">
            <a:extLst>
              <a:ext uri="{FF2B5EF4-FFF2-40B4-BE49-F238E27FC236}">
                <a16:creationId xmlns:a16="http://schemas.microsoft.com/office/drawing/2014/main" id="{DE8A9196-80E0-D4A8-C7AA-018E45D06EAD}"/>
              </a:ext>
            </a:extLst>
          </p:cNvPr>
          <p:cNvSpPr txBox="1"/>
          <p:nvPr/>
        </p:nvSpPr>
        <p:spPr>
          <a:xfrm>
            <a:off x="5005277" y="1952136"/>
            <a:ext cx="6097772" cy="3416320"/>
          </a:xfrm>
          <a:prstGeom prst="rect">
            <a:avLst/>
          </a:prstGeom>
          <a:noFill/>
        </p:spPr>
        <p:txBody>
          <a:bodyPr wrap="square" lIns="91440" tIns="45720" rIns="91440" bIns="45720" anchor="t">
            <a:spAutoFit/>
          </a:bodyPr>
          <a:lstStyle/>
          <a:p>
            <a:pPr algn="l" fontAlgn="base"/>
            <a:r>
              <a:rPr lang="en-US" sz="2400" b="1" i="1" dirty="0">
                <a:solidFill>
                  <a:srgbClr val="003B68"/>
                </a:solidFill>
                <a:effectLst/>
              </a:rPr>
              <a:t>There are no pertussis vaccines for newborns.</a:t>
            </a:r>
          </a:p>
          <a:p>
            <a:pPr algn="l" fontAlgn="base"/>
            <a:endParaRPr lang="en-US" sz="2400" b="1" dirty="0">
              <a:solidFill>
                <a:srgbClr val="003B68"/>
              </a:solidFill>
            </a:endParaRPr>
          </a:p>
          <a:p>
            <a:pPr algn="l" fontAlgn="base"/>
            <a:r>
              <a:rPr lang="en-US" sz="2400" b="1" i="0" dirty="0">
                <a:solidFill>
                  <a:srgbClr val="003B68"/>
                </a:solidFill>
                <a:effectLst/>
              </a:rPr>
              <a:t>Steps to take to prevent pertussis:</a:t>
            </a:r>
            <a:endParaRPr lang="en-US" sz="2400" b="1" dirty="0">
              <a:solidFill>
                <a:srgbClr val="003B68"/>
              </a:solidFill>
            </a:endParaRPr>
          </a:p>
          <a:p>
            <a:pPr marL="800100" lvl="1" indent="-342900" fontAlgn="base">
              <a:buFont typeface="Arial" panose="020B0604020202020204" pitchFamily="34" charset="0"/>
              <a:buChar char="•"/>
            </a:pPr>
            <a:r>
              <a:rPr lang="en-US" sz="2000" b="1" i="0" dirty="0">
                <a:solidFill>
                  <a:srgbClr val="003B68"/>
                </a:solidFill>
                <a:effectLst/>
              </a:rPr>
              <a:t>Mothers get Tdap vaccine during pregnancy.</a:t>
            </a:r>
          </a:p>
          <a:p>
            <a:pPr marL="800100" lvl="1" indent="-342900" fontAlgn="base">
              <a:buFont typeface="Arial" panose="020B0604020202020204" pitchFamily="34" charset="0"/>
              <a:buChar char="•"/>
            </a:pPr>
            <a:r>
              <a:rPr lang="en-US" sz="2000" b="1" i="0" dirty="0">
                <a:solidFill>
                  <a:srgbClr val="003B68"/>
                </a:solidFill>
                <a:effectLst/>
              </a:rPr>
              <a:t>Make sure family and others around the infant are up to date with Tdap vaccine.</a:t>
            </a:r>
          </a:p>
          <a:p>
            <a:pPr marL="800100" lvl="1" indent="-342900" fontAlgn="base">
              <a:buFont typeface="Arial" panose="020B0604020202020204" pitchFamily="34" charset="0"/>
              <a:buChar char="•"/>
            </a:pPr>
            <a:r>
              <a:rPr lang="en-US" sz="2000" b="1" i="0" dirty="0">
                <a:solidFill>
                  <a:srgbClr val="003B68"/>
                </a:solidFill>
                <a:effectLst/>
              </a:rPr>
              <a:t>Give the baby DTaP series starting at 2 months of age.</a:t>
            </a:r>
          </a:p>
        </p:txBody>
      </p:sp>
    </p:spTree>
    <p:extLst>
      <p:ext uri="{BB962C8B-B14F-4D97-AF65-F5344CB8AC3E}">
        <p14:creationId xmlns:p14="http://schemas.microsoft.com/office/powerpoint/2010/main" val="1520582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9B31E-8C0B-EF72-A0B3-478E4BF04168}"/>
              </a:ext>
            </a:extLst>
          </p:cNvPr>
          <p:cNvSpPr>
            <a:spLocks noGrp="1"/>
          </p:cNvSpPr>
          <p:nvPr>
            <p:ph type="title"/>
          </p:nvPr>
        </p:nvSpPr>
        <p:spPr/>
        <p:txBody>
          <a:bodyPr>
            <a:normAutofit fontScale="90000"/>
          </a:bodyPr>
          <a:lstStyle/>
          <a:p>
            <a:r>
              <a:rPr lang="en-US" dirty="0"/>
              <a:t>Vaccination during pregnancy leads to protection</a:t>
            </a:r>
          </a:p>
        </p:txBody>
      </p:sp>
      <p:pic>
        <p:nvPicPr>
          <p:cNvPr id="5" name="Content Placeholder 4" descr="A picture containing text, clipart&#10;&#10;Description automatically generated">
            <a:extLst>
              <a:ext uri="{FF2B5EF4-FFF2-40B4-BE49-F238E27FC236}">
                <a16:creationId xmlns:a16="http://schemas.microsoft.com/office/drawing/2014/main" id="{8C42DA8B-7674-9A50-22A9-E21BEB432992}"/>
              </a:ext>
            </a:extLst>
          </p:cNvPr>
          <p:cNvPicPr>
            <a:picLocks noGrp="1" noChangeAspect="1"/>
          </p:cNvPicPr>
          <p:nvPr>
            <p:ph idx="1"/>
          </p:nvPr>
        </p:nvPicPr>
        <p:blipFill>
          <a:blip r:embed="rId3"/>
          <a:stretch>
            <a:fillRect/>
          </a:stretch>
        </p:blipFill>
        <p:spPr>
          <a:xfrm>
            <a:off x="8686136" y="2179674"/>
            <a:ext cx="2793685" cy="3389293"/>
          </a:xfrm>
        </p:spPr>
      </p:pic>
      <p:sp>
        <p:nvSpPr>
          <p:cNvPr id="7" name="TextBox 6">
            <a:extLst>
              <a:ext uri="{FF2B5EF4-FFF2-40B4-BE49-F238E27FC236}">
                <a16:creationId xmlns:a16="http://schemas.microsoft.com/office/drawing/2014/main" id="{DD3D63C0-5966-2FD3-A69B-BFB0F295DCC7}"/>
              </a:ext>
            </a:extLst>
          </p:cNvPr>
          <p:cNvSpPr txBox="1"/>
          <p:nvPr/>
        </p:nvSpPr>
        <p:spPr>
          <a:xfrm>
            <a:off x="617500" y="2179673"/>
            <a:ext cx="7473877" cy="2308324"/>
          </a:xfrm>
          <a:prstGeom prst="rect">
            <a:avLst/>
          </a:prstGeom>
          <a:noFill/>
        </p:spPr>
        <p:txBody>
          <a:bodyPr wrap="square">
            <a:spAutoFit/>
          </a:bodyPr>
          <a:lstStyle/>
          <a:p>
            <a:pPr algn="l" fontAlgn="base"/>
            <a:r>
              <a:rPr lang="en-US" sz="2400" b="0" i="0" dirty="0">
                <a:solidFill>
                  <a:srgbClr val="003B68"/>
                </a:solidFill>
                <a:effectLst/>
              </a:rPr>
              <a:t>Mother's pertussis antibodies go from vaccinated mother to fetus through the placenta. This gives the newborn some protection against pertussis.</a:t>
            </a:r>
          </a:p>
          <a:p>
            <a:pPr algn="l" fontAlgn="base"/>
            <a:endParaRPr lang="en-US" sz="2400" b="0" i="0" dirty="0">
              <a:solidFill>
                <a:srgbClr val="003B68"/>
              </a:solidFill>
              <a:effectLst/>
            </a:endParaRPr>
          </a:p>
          <a:p>
            <a:pPr algn="l" fontAlgn="base"/>
            <a:r>
              <a:rPr lang="en-US" sz="2400" b="1" i="0" dirty="0">
                <a:solidFill>
                  <a:srgbClr val="0070C0"/>
                </a:solidFill>
                <a:effectLst/>
              </a:rPr>
              <a:t>Vaccination of the mother AFTER delivery does NOT provide this direct protection for the infant.</a:t>
            </a:r>
          </a:p>
        </p:txBody>
      </p:sp>
    </p:spTree>
    <p:extLst>
      <p:ext uri="{BB962C8B-B14F-4D97-AF65-F5344CB8AC3E}">
        <p14:creationId xmlns:p14="http://schemas.microsoft.com/office/powerpoint/2010/main" val="1098165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612A0D-0696-0EBE-B056-2B6BA1996082}"/>
              </a:ext>
            </a:extLst>
          </p:cNvPr>
          <p:cNvSpPr>
            <a:spLocks noGrp="1"/>
          </p:cNvSpPr>
          <p:nvPr>
            <p:ph idx="4294967295"/>
          </p:nvPr>
        </p:nvSpPr>
        <p:spPr>
          <a:xfrm>
            <a:off x="1295400" y="1055637"/>
            <a:ext cx="9601200" cy="3598862"/>
          </a:xfrm>
        </p:spPr>
        <p:txBody>
          <a:bodyPr>
            <a:noAutofit/>
          </a:bodyPr>
          <a:lstStyle/>
          <a:p>
            <a:pPr marL="0" indent="0" algn="ctr">
              <a:lnSpc>
                <a:spcPct val="120000"/>
              </a:lnSpc>
              <a:buNone/>
            </a:pPr>
            <a:r>
              <a:rPr lang="en-US" sz="4200" b="1" dirty="0">
                <a:solidFill>
                  <a:srgbClr val="0070C0"/>
                </a:solidFill>
                <a:effectLst/>
                <a:latin typeface="+mj-lt"/>
              </a:rPr>
              <a:t>When you receive Tdap vaccine during pregnancy, you pass antibodies to your baby. </a:t>
            </a:r>
          </a:p>
          <a:p>
            <a:pPr marL="0" indent="0" algn="ctr">
              <a:lnSpc>
                <a:spcPct val="120000"/>
              </a:lnSpc>
              <a:buNone/>
            </a:pPr>
            <a:endParaRPr lang="en-US" sz="4200" b="1" dirty="0">
              <a:solidFill>
                <a:srgbClr val="0070C0"/>
              </a:solidFill>
              <a:effectLst/>
              <a:latin typeface="+mj-lt"/>
            </a:endParaRPr>
          </a:p>
          <a:p>
            <a:pPr marL="0" indent="0" algn="ctr">
              <a:lnSpc>
                <a:spcPct val="120000"/>
              </a:lnSpc>
              <a:buNone/>
            </a:pPr>
            <a:r>
              <a:rPr lang="en-US" sz="4200" b="1" dirty="0">
                <a:solidFill>
                  <a:srgbClr val="0070C0"/>
                </a:solidFill>
                <a:effectLst/>
                <a:latin typeface="+mj-lt"/>
              </a:rPr>
              <a:t>It’s the best way to protect your newborn from whooping cough.</a:t>
            </a:r>
            <a:endParaRPr lang="en-US" sz="4200" dirty="0"/>
          </a:p>
        </p:txBody>
      </p:sp>
    </p:spTree>
    <p:extLst>
      <p:ext uri="{BB962C8B-B14F-4D97-AF65-F5344CB8AC3E}">
        <p14:creationId xmlns:p14="http://schemas.microsoft.com/office/powerpoint/2010/main" val="800776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94AA-6894-9125-8289-C6230A720DC9}"/>
              </a:ext>
            </a:extLst>
          </p:cNvPr>
          <p:cNvSpPr>
            <a:spLocks noGrp="1"/>
          </p:cNvSpPr>
          <p:nvPr>
            <p:ph type="title"/>
          </p:nvPr>
        </p:nvSpPr>
        <p:spPr/>
        <p:txBody>
          <a:bodyPr/>
          <a:lstStyle/>
          <a:p>
            <a:r>
              <a:rPr lang="en-US"/>
              <a:t>Influenza (flu)</a:t>
            </a:r>
          </a:p>
        </p:txBody>
      </p:sp>
      <p:sp>
        <p:nvSpPr>
          <p:cNvPr id="3" name="Content Placeholder 2">
            <a:extLst>
              <a:ext uri="{FF2B5EF4-FFF2-40B4-BE49-F238E27FC236}">
                <a16:creationId xmlns:a16="http://schemas.microsoft.com/office/drawing/2014/main" id="{0F40B4FF-656E-6072-6245-AB9F6FA3F694}"/>
              </a:ext>
            </a:extLst>
          </p:cNvPr>
          <p:cNvSpPr>
            <a:spLocks noGrp="1"/>
          </p:cNvSpPr>
          <p:nvPr>
            <p:ph idx="1"/>
          </p:nvPr>
        </p:nvSpPr>
        <p:spPr>
          <a:xfrm>
            <a:off x="617499" y="2666303"/>
            <a:ext cx="9613861" cy="3599316"/>
          </a:xfrm>
        </p:spPr>
        <p:txBody>
          <a:bodyPr>
            <a:normAutofit/>
          </a:bodyPr>
          <a:lstStyle/>
          <a:p>
            <a:pPr marL="0" indent="0" algn="ctr">
              <a:buNone/>
            </a:pPr>
            <a:r>
              <a:rPr lang="en-US" sz="4400">
                <a:solidFill>
                  <a:srgbClr val="202253"/>
                </a:solidFill>
              </a:rPr>
              <a:t>Flu disease can cause </a:t>
            </a:r>
            <a:r>
              <a:rPr lang="en-US" sz="4400" b="1" i="1">
                <a:solidFill>
                  <a:srgbClr val="202253"/>
                </a:solidFill>
              </a:rPr>
              <a:t>severe problems</a:t>
            </a:r>
            <a:r>
              <a:rPr lang="en-US" sz="4400">
                <a:solidFill>
                  <a:srgbClr val="202253"/>
                </a:solidFill>
              </a:rPr>
              <a:t> for a fetus, newborn, or pregnant woman.</a:t>
            </a:r>
          </a:p>
        </p:txBody>
      </p:sp>
    </p:spTree>
    <p:extLst>
      <p:ext uri="{BB962C8B-B14F-4D97-AF65-F5344CB8AC3E}">
        <p14:creationId xmlns:p14="http://schemas.microsoft.com/office/powerpoint/2010/main" val="3094005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B60DD-9CE6-334F-65CF-D366C07A02F7}"/>
              </a:ext>
            </a:extLst>
          </p:cNvPr>
          <p:cNvSpPr>
            <a:spLocks noGrp="1"/>
          </p:cNvSpPr>
          <p:nvPr>
            <p:ph type="title"/>
          </p:nvPr>
        </p:nvSpPr>
        <p:spPr/>
        <p:txBody>
          <a:bodyPr/>
          <a:lstStyle/>
          <a:p>
            <a:r>
              <a:rPr lang="en-US" dirty="0"/>
              <a:t>AWHONN Tdap Vaccine Video </a:t>
            </a:r>
          </a:p>
        </p:txBody>
      </p:sp>
      <p:pic>
        <p:nvPicPr>
          <p:cNvPr id="4" name="Online Media 3" title="AWHONNTDAP Vaccine Video">
            <a:hlinkClick r:id="" action="ppaction://media"/>
            <a:extLst>
              <a:ext uri="{FF2B5EF4-FFF2-40B4-BE49-F238E27FC236}">
                <a16:creationId xmlns:a16="http://schemas.microsoft.com/office/drawing/2014/main" id="{734B9744-ACB6-D62F-67F2-0204D7DE6EA0}"/>
              </a:ext>
            </a:extLst>
          </p:cNvPr>
          <p:cNvPicPr>
            <a:picLocks noGrp="1" noRot="1" noChangeAspect="1"/>
          </p:cNvPicPr>
          <p:nvPr>
            <p:ph idx="1"/>
            <a:videoFile r:link="rId1"/>
          </p:nvPr>
        </p:nvPicPr>
        <p:blipFill>
          <a:blip r:embed="rId4"/>
          <a:stretch>
            <a:fillRect/>
          </a:stretch>
        </p:blipFill>
        <p:spPr>
          <a:xfrm>
            <a:off x="1318903" y="1762955"/>
            <a:ext cx="8788135" cy="4799923"/>
          </a:xfrm>
        </p:spPr>
      </p:pic>
    </p:spTree>
    <p:extLst>
      <p:ext uri="{BB962C8B-B14F-4D97-AF65-F5344CB8AC3E}">
        <p14:creationId xmlns:p14="http://schemas.microsoft.com/office/powerpoint/2010/main" val="2461555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91BB6-0360-9A9C-9692-2D94F2DF79E8}"/>
              </a:ext>
            </a:extLst>
          </p:cNvPr>
          <p:cNvSpPr>
            <a:spLocks noGrp="1"/>
          </p:cNvSpPr>
          <p:nvPr>
            <p:ph type="title"/>
          </p:nvPr>
        </p:nvSpPr>
        <p:spPr/>
        <p:txBody>
          <a:bodyPr/>
          <a:lstStyle/>
          <a:p>
            <a:r>
              <a:rPr lang="en-US" dirty="0"/>
              <a:t>Tdap Questions</a:t>
            </a:r>
          </a:p>
        </p:txBody>
      </p:sp>
      <p:sp>
        <p:nvSpPr>
          <p:cNvPr id="3" name="Content Placeholder 2">
            <a:extLst>
              <a:ext uri="{FF2B5EF4-FFF2-40B4-BE49-F238E27FC236}">
                <a16:creationId xmlns:a16="http://schemas.microsoft.com/office/drawing/2014/main" id="{4C41B1C1-DB66-7901-B614-2C08568A5010}"/>
              </a:ext>
            </a:extLst>
          </p:cNvPr>
          <p:cNvSpPr>
            <a:spLocks noGrp="1"/>
          </p:cNvSpPr>
          <p:nvPr>
            <p:ph idx="1"/>
          </p:nvPr>
        </p:nvSpPr>
        <p:spPr>
          <a:xfrm>
            <a:off x="324795" y="1913579"/>
            <a:ext cx="7405271" cy="3599316"/>
          </a:xfrm>
        </p:spPr>
        <p:txBody>
          <a:bodyPr vert="horz" lIns="91440" tIns="45720" rIns="91440" bIns="45720" rtlCol="0" anchor="t">
            <a:noAutofit/>
          </a:bodyPr>
          <a:lstStyle/>
          <a:p>
            <a:pPr algn="l" fontAlgn="base" latinLnBrk="0"/>
            <a:r>
              <a:rPr lang="en-US" sz="2600" b="1" i="0" dirty="0">
                <a:solidFill>
                  <a:srgbClr val="0070C0"/>
                </a:solidFill>
                <a:effectLst/>
              </a:rPr>
              <a:t>When is the best time for me to get Tdap vaccine?</a:t>
            </a:r>
          </a:p>
          <a:p>
            <a:pPr lvl="1" fontAlgn="base"/>
            <a:r>
              <a:rPr lang="en-US" b="1" i="0" dirty="0">
                <a:solidFill>
                  <a:srgbClr val="003B68"/>
                </a:solidFill>
                <a:effectLst/>
              </a:rPr>
              <a:t>The most antibody gets to the infant if Tdap vaccine is given between </a:t>
            </a:r>
            <a:r>
              <a:rPr lang="en-US" b="1" i="0" dirty="0">
                <a:solidFill>
                  <a:srgbClr val="00B050"/>
                </a:solidFill>
                <a:effectLst/>
              </a:rPr>
              <a:t>27 and 36 weeks of gestation</a:t>
            </a:r>
            <a:r>
              <a:rPr lang="en-US" b="1" i="0" dirty="0">
                <a:solidFill>
                  <a:srgbClr val="003B68"/>
                </a:solidFill>
                <a:effectLst/>
              </a:rPr>
              <a:t>, but Tdap may be given at any time during pregnancy. </a:t>
            </a:r>
          </a:p>
          <a:p>
            <a:pPr lvl="1" fontAlgn="base"/>
            <a:r>
              <a:rPr lang="en-US" b="1" dirty="0">
                <a:solidFill>
                  <a:srgbClr val="003B68"/>
                </a:solidFill>
              </a:rPr>
              <a:t>Many offices give Tdap vaccine at the same visit they do the </a:t>
            </a:r>
            <a:r>
              <a:rPr lang="en-US" b="1" i="0" dirty="0">
                <a:solidFill>
                  <a:srgbClr val="3CA95C"/>
                </a:solidFill>
                <a:effectLst/>
              </a:rPr>
              <a:t>test for gestational diabetes</a:t>
            </a:r>
            <a:r>
              <a:rPr lang="en-US" b="0" i="0" dirty="0">
                <a:solidFill>
                  <a:srgbClr val="000000"/>
                </a:solidFill>
                <a:effectLst/>
              </a:rPr>
              <a:t>.</a:t>
            </a:r>
          </a:p>
          <a:p>
            <a:pPr lvl="1" fontAlgn="base"/>
            <a:r>
              <a:rPr lang="en-US" b="1" i="0" dirty="0">
                <a:solidFill>
                  <a:srgbClr val="D3473C"/>
                </a:solidFill>
                <a:effectLst/>
              </a:rPr>
              <a:t>If you think you have not gotten </a:t>
            </a:r>
            <a:r>
              <a:rPr lang="en-US" b="1" dirty="0">
                <a:solidFill>
                  <a:srgbClr val="D3473C"/>
                </a:solidFill>
              </a:rPr>
              <a:t>it </a:t>
            </a:r>
            <a:r>
              <a:rPr lang="en-US" b="1" i="0" dirty="0">
                <a:solidFill>
                  <a:srgbClr val="D3473C"/>
                </a:solidFill>
                <a:effectLst/>
              </a:rPr>
              <a:t>by then, ask about it.</a:t>
            </a:r>
            <a:br>
              <a:rPr lang="en-US" b="1" i="0" dirty="0">
                <a:effectLst/>
                <a:latin typeface="Trebuchet MS"/>
              </a:rPr>
            </a:br>
            <a:endParaRPr lang="en-US" b="1" i="0" dirty="0">
              <a:solidFill>
                <a:srgbClr val="000000"/>
              </a:solidFill>
              <a:effectLst/>
              <a:latin typeface="Trebuchet MS"/>
            </a:endParaRPr>
          </a:p>
          <a:p>
            <a:pPr fontAlgn="base"/>
            <a:r>
              <a:rPr lang="en-US" sz="2600" b="1" i="0" dirty="0">
                <a:solidFill>
                  <a:srgbClr val="0070C0"/>
                </a:solidFill>
                <a:effectLst/>
              </a:rPr>
              <a:t>Is Tdap safe during pregnancy?</a:t>
            </a:r>
          </a:p>
          <a:p>
            <a:pPr lvl="1" fontAlgn="base"/>
            <a:r>
              <a:rPr lang="en-US" b="1" i="0" dirty="0">
                <a:solidFill>
                  <a:srgbClr val="003B68"/>
                </a:solidFill>
                <a:effectLst/>
              </a:rPr>
              <a:t>Yes! This has been tracked and there are</a:t>
            </a:r>
            <a:r>
              <a:rPr lang="en-US" b="1" i="0" dirty="0">
                <a:solidFill>
                  <a:srgbClr val="00B050"/>
                </a:solidFill>
                <a:effectLst/>
              </a:rPr>
              <a:t> no extra side effects for the woman or her unborn baby </a:t>
            </a:r>
            <a:r>
              <a:rPr lang="en-US" b="1" i="0" dirty="0">
                <a:solidFill>
                  <a:srgbClr val="003B68"/>
                </a:solidFill>
                <a:effectLst/>
              </a:rPr>
              <a:t>when Tdap vaccine is given during pregnancy.</a:t>
            </a:r>
            <a:endParaRPr lang="en-US" b="1" i="0" dirty="0">
              <a:solidFill>
                <a:srgbClr val="000000"/>
              </a:solidFill>
              <a:effectLst/>
            </a:endParaRPr>
          </a:p>
          <a:p>
            <a:endParaRPr lang="en-US" dirty="0"/>
          </a:p>
        </p:txBody>
      </p:sp>
      <p:pic>
        <p:nvPicPr>
          <p:cNvPr id="5" name="Picture 4" descr="A picture containing text, person, person&#10;&#10;Description automatically generated">
            <a:extLst>
              <a:ext uri="{FF2B5EF4-FFF2-40B4-BE49-F238E27FC236}">
                <a16:creationId xmlns:a16="http://schemas.microsoft.com/office/drawing/2014/main" id="{CD27144A-D022-3BD6-B7B9-51947143C5E9}"/>
              </a:ext>
            </a:extLst>
          </p:cNvPr>
          <p:cNvPicPr>
            <a:picLocks noChangeAspect="1"/>
          </p:cNvPicPr>
          <p:nvPr/>
        </p:nvPicPr>
        <p:blipFill>
          <a:blip r:embed="rId3"/>
          <a:stretch>
            <a:fillRect/>
          </a:stretch>
        </p:blipFill>
        <p:spPr>
          <a:xfrm>
            <a:off x="7849808" y="1913579"/>
            <a:ext cx="4342192" cy="4342192"/>
          </a:xfrm>
          <a:prstGeom prst="rect">
            <a:avLst/>
          </a:prstGeom>
        </p:spPr>
      </p:pic>
    </p:spTree>
    <p:extLst>
      <p:ext uri="{BB962C8B-B14F-4D97-AF65-F5344CB8AC3E}">
        <p14:creationId xmlns:p14="http://schemas.microsoft.com/office/powerpoint/2010/main" val="4277810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3E2952-6F22-EEC9-5B2B-C778FB5F69F4}"/>
              </a:ext>
            </a:extLst>
          </p:cNvPr>
          <p:cNvSpPr>
            <a:spLocks noGrp="1"/>
          </p:cNvSpPr>
          <p:nvPr>
            <p:ph type="title"/>
          </p:nvPr>
        </p:nvSpPr>
        <p:spPr/>
        <p:txBody>
          <a:bodyPr/>
          <a:lstStyle/>
          <a:p>
            <a:r>
              <a:rPr lang="en-US" dirty="0"/>
              <a:t>Answers to 6 vaccine questions</a:t>
            </a:r>
          </a:p>
        </p:txBody>
      </p:sp>
    </p:spTree>
    <p:extLst>
      <p:ext uri="{BB962C8B-B14F-4D97-AF65-F5344CB8AC3E}">
        <p14:creationId xmlns:p14="http://schemas.microsoft.com/office/powerpoint/2010/main" val="969852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9B13-6432-2D5A-EA8D-D38AC3E7B1C3}"/>
              </a:ext>
            </a:extLst>
          </p:cNvPr>
          <p:cNvSpPr>
            <a:spLocks noGrp="1"/>
          </p:cNvSpPr>
          <p:nvPr>
            <p:ph type="title"/>
          </p:nvPr>
        </p:nvSpPr>
        <p:spPr/>
        <p:txBody>
          <a:bodyPr/>
          <a:lstStyle/>
          <a:p>
            <a:r>
              <a:rPr lang="en-US" dirty="0"/>
              <a:t>6 Common Vaccine Questions</a:t>
            </a:r>
          </a:p>
        </p:txBody>
      </p:sp>
      <p:sp>
        <p:nvSpPr>
          <p:cNvPr id="3" name="Content Placeholder 2">
            <a:extLst>
              <a:ext uri="{FF2B5EF4-FFF2-40B4-BE49-F238E27FC236}">
                <a16:creationId xmlns:a16="http://schemas.microsoft.com/office/drawing/2014/main" id="{C9E2ABE1-30D2-75CF-B004-ED15CD630F58}"/>
              </a:ext>
            </a:extLst>
          </p:cNvPr>
          <p:cNvSpPr>
            <a:spLocks noGrp="1"/>
          </p:cNvSpPr>
          <p:nvPr>
            <p:ph idx="1"/>
          </p:nvPr>
        </p:nvSpPr>
        <p:spPr>
          <a:xfrm>
            <a:off x="617499" y="1770190"/>
            <a:ext cx="10384484" cy="4679247"/>
          </a:xfrm>
        </p:spPr>
        <p:txBody>
          <a:bodyPr vert="horz" lIns="91440" tIns="45720" rIns="91440" bIns="45720" rtlCol="0" anchor="t">
            <a:noAutofit/>
          </a:bodyPr>
          <a:lstStyle/>
          <a:p>
            <a:pPr>
              <a:lnSpc>
                <a:spcPct val="100000"/>
              </a:lnSpc>
            </a:pPr>
            <a:r>
              <a:rPr lang="en-US" sz="2800" b="1" dirty="0">
                <a:solidFill>
                  <a:srgbClr val="0070C0"/>
                </a:solidFill>
              </a:rPr>
              <a:t>“I don’t believe in vaccines.”</a:t>
            </a:r>
          </a:p>
          <a:p>
            <a:pPr>
              <a:lnSpc>
                <a:spcPct val="100000"/>
              </a:lnSpc>
            </a:pPr>
            <a:r>
              <a:rPr lang="en-US" sz="2800" b="1" dirty="0">
                <a:solidFill>
                  <a:srgbClr val="0070C0"/>
                </a:solidFill>
              </a:rPr>
              <a:t>“I’m not worried about flu or pertussis.” </a:t>
            </a:r>
          </a:p>
          <a:p>
            <a:pPr>
              <a:lnSpc>
                <a:spcPct val="100000"/>
              </a:lnSpc>
            </a:pPr>
            <a:r>
              <a:rPr lang="en-US" sz="2800" b="1" dirty="0">
                <a:solidFill>
                  <a:srgbClr val="0070C0"/>
                </a:solidFill>
              </a:rPr>
              <a:t>“I’m worried about vaccine side effects if given during pregnancy.”</a:t>
            </a:r>
          </a:p>
          <a:p>
            <a:pPr>
              <a:lnSpc>
                <a:spcPct val="100000"/>
              </a:lnSpc>
            </a:pPr>
            <a:r>
              <a:rPr lang="en-US" sz="2800" b="1" dirty="0">
                <a:solidFill>
                  <a:srgbClr val="0070C0"/>
                </a:solidFill>
              </a:rPr>
              <a:t>“Can’t I just get vaccinated after my delivery?”</a:t>
            </a:r>
          </a:p>
          <a:p>
            <a:pPr>
              <a:lnSpc>
                <a:spcPct val="100000"/>
              </a:lnSpc>
            </a:pPr>
            <a:r>
              <a:rPr lang="en-US" sz="2800" b="1" dirty="0">
                <a:solidFill>
                  <a:srgbClr val="0070C0"/>
                </a:solidFill>
              </a:rPr>
              <a:t>“Isn’t it enough to make sure everyone around my baby is vaccinated?”</a:t>
            </a:r>
          </a:p>
          <a:p>
            <a:pPr>
              <a:lnSpc>
                <a:spcPct val="100000"/>
              </a:lnSpc>
            </a:pPr>
            <a:r>
              <a:rPr lang="en-US" sz="2800" b="1" dirty="0">
                <a:solidFill>
                  <a:srgbClr val="0070C0"/>
                </a:solidFill>
              </a:rPr>
              <a:t>“If I plan to breastfeed, do I still need to vaccinated during pregnancy?”</a:t>
            </a:r>
          </a:p>
        </p:txBody>
      </p:sp>
    </p:spTree>
    <p:extLst>
      <p:ext uri="{BB962C8B-B14F-4D97-AF65-F5344CB8AC3E}">
        <p14:creationId xmlns:p14="http://schemas.microsoft.com/office/powerpoint/2010/main" val="2930066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77588-8790-8267-EE6B-1B7645680CC9}"/>
              </a:ext>
            </a:extLst>
          </p:cNvPr>
          <p:cNvSpPr>
            <a:spLocks noGrp="1"/>
          </p:cNvSpPr>
          <p:nvPr>
            <p:ph type="title"/>
          </p:nvPr>
        </p:nvSpPr>
        <p:spPr/>
        <p:txBody>
          <a:bodyPr/>
          <a:lstStyle/>
          <a:p>
            <a:r>
              <a:rPr lang="en-US" dirty="0"/>
              <a:t>“I don’t believe in vaccines.”</a:t>
            </a:r>
          </a:p>
        </p:txBody>
      </p:sp>
      <p:pic>
        <p:nvPicPr>
          <p:cNvPr id="5" name="Content Placeholder 4" descr="A silhouette of a person and person&#10;&#10;Description automatically generated with low confidence">
            <a:extLst>
              <a:ext uri="{FF2B5EF4-FFF2-40B4-BE49-F238E27FC236}">
                <a16:creationId xmlns:a16="http://schemas.microsoft.com/office/drawing/2014/main" id="{BFE08B37-6CCD-05C2-DBEC-71B04E6824B7}"/>
              </a:ext>
            </a:extLst>
          </p:cNvPr>
          <p:cNvPicPr>
            <a:picLocks noGrp="1" noChangeAspect="1"/>
          </p:cNvPicPr>
          <p:nvPr>
            <p:ph idx="1"/>
          </p:nvPr>
        </p:nvPicPr>
        <p:blipFill>
          <a:blip r:embed="rId3"/>
          <a:stretch>
            <a:fillRect/>
          </a:stretch>
        </p:blipFill>
        <p:spPr>
          <a:xfrm>
            <a:off x="617500" y="1861373"/>
            <a:ext cx="3138071" cy="4701505"/>
          </a:xfrm>
        </p:spPr>
      </p:pic>
      <p:sp>
        <p:nvSpPr>
          <p:cNvPr id="7" name="TextBox 6">
            <a:extLst>
              <a:ext uri="{FF2B5EF4-FFF2-40B4-BE49-F238E27FC236}">
                <a16:creationId xmlns:a16="http://schemas.microsoft.com/office/drawing/2014/main" id="{54AD8A77-E27A-5DD4-201A-F1ADD9FE06FC}"/>
              </a:ext>
            </a:extLst>
          </p:cNvPr>
          <p:cNvSpPr txBox="1"/>
          <p:nvPr/>
        </p:nvSpPr>
        <p:spPr>
          <a:xfrm>
            <a:off x="4774272" y="2934852"/>
            <a:ext cx="6581552" cy="2554545"/>
          </a:xfrm>
          <a:prstGeom prst="rect">
            <a:avLst/>
          </a:prstGeom>
          <a:noFill/>
        </p:spPr>
        <p:txBody>
          <a:bodyPr wrap="square" lIns="91440" tIns="45720" rIns="91440" bIns="45720" anchor="t">
            <a:spAutoFit/>
          </a:bodyPr>
          <a:lstStyle/>
          <a:p>
            <a:r>
              <a:rPr lang="en-US" sz="3200" b="1" i="0" dirty="0">
                <a:solidFill>
                  <a:srgbClr val="00B050"/>
                </a:solidFill>
                <a:effectLst/>
              </a:rPr>
              <a:t>Your </a:t>
            </a:r>
            <a:r>
              <a:rPr lang="en-US" sz="3200" b="1" dirty="0">
                <a:solidFill>
                  <a:srgbClr val="00B050"/>
                </a:solidFill>
              </a:rPr>
              <a:t>body is different during pregnancy.</a:t>
            </a:r>
            <a:r>
              <a:rPr lang="en-US" sz="3200" b="1" dirty="0">
                <a:solidFill>
                  <a:srgbClr val="003B68"/>
                </a:solidFill>
              </a:rPr>
              <a:t> </a:t>
            </a:r>
            <a:r>
              <a:rPr lang="en-US" sz="3200" b="1" i="0" dirty="0">
                <a:solidFill>
                  <a:srgbClr val="003B68"/>
                </a:solidFill>
                <a:effectLst/>
              </a:rPr>
              <a:t>Most importantly, getting flu vaccine and Tdap can give your baby early protection against serious illnesses.</a:t>
            </a:r>
            <a:endParaRPr lang="en-US" sz="3200" b="1" dirty="0">
              <a:solidFill>
                <a:srgbClr val="003B68"/>
              </a:solidFill>
            </a:endParaRPr>
          </a:p>
        </p:txBody>
      </p:sp>
    </p:spTree>
    <p:extLst>
      <p:ext uri="{BB962C8B-B14F-4D97-AF65-F5344CB8AC3E}">
        <p14:creationId xmlns:p14="http://schemas.microsoft.com/office/powerpoint/2010/main" val="3948534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040E-6F0A-9B2A-48AA-0A35D5434779}"/>
              </a:ext>
            </a:extLst>
          </p:cNvPr>
          <p:cNvSpPr>
            <a:spLocks noGrp="1"/>
          </p:cNvSpPr>
          <p:nvPr>
            <p:ph type="title"/>
          </p:nvPr>
        </p:nvSpPr>
        <p:spPr/>
        <p:txBody>
          <a:bodyPr>
            <a:normAutofit fontScale="90000"/>
          </a:bodyPr>
          <a:lstStyle/>
          <a:p>
            <a:r>
              <a:rPr lang="en-US" dirty="0"/>
              <a:t>“I’m not worried about flu or pertussis.”</a:t>
            </a:r>
          </a:p>
        </p:txBody>
      </p:sp>
      <p:pic>
        <p:nvPicPr>
          <p:cNvPr id="5" name="Content Placeholder 4" descr="A picture containing indoor, wall, ceiling, floor&#10;&#10;Description automatically generated">
            <a:extLst>
              <a:ext uri="{FF2B5EF4-FFF2-40B4-BE49-F238E27FC236}">
                <a16:creationId xmlns:a16="http://schemas.microsoft.com/office/drawing/2014/main" id="{582B8879-8A0F-3000-2079-0EF08EDB210C}"/>
              </a:ext>
            </a:extLst>
          </p:cNvPr>
          <p:cNvPicPr>
            <a:picLocks noGrp="1" noChangeAspect="1"/>
          </p:cNvPicPr>
          <p:nvPr>
            <p:ph idx="1"/>
          </p:nvPr>
        </p:nvPicPr>
        <p:blipFill>
          <a:blip r:embed="rId3"/>
          <a:stretch>
            <a:fillRect/>
          </a:stretch>
        </p:blipFill>
        <p:spPr>
          <a:xfrm>
            <a:off x="617500" y="2174100"/>
            <a:ext cx="5289665" cy="3598862"/>
          </a:xfrm>
        </p:spPr>
      </p:pic>
      <p:sp>
        <p:nvSpPr>
          <p:cNvPr id="7" name="TextBox 6">
            <a:extLst>
              <a:ext uri="{FF2B5EF4-FFF2-40B4-BE49-F238E27FC236}">
                <a16:creationId xmlns:a16="http://schemas.microsoft.com/office/drawing/2014/main" id="{D64632BC-F55A-94D9-41C6-0CD2808DF5A1}"/>
              </a:ext>
            </a:extLst>
          </p:cNvPr>
          <p:cNvSpPr txBox="1"/>
          <p:nvPr/>
        </p:nvSpPr>
        <p:spPr>
          <a:xfrm>
            <a:off x="6507126" y="2233532"/>
            <a:ext cx="5067374" cy="3539430"/>
          </a:xfrm>
          <a:prstGeom prst="rect">
            <a:avLst/>
          </a:prstGeom>
          <a:noFill/>
        </p:spPr>
        <p:txBody>
          <a:bodyPr wrap="square" lIns="91440" tIns="45720" rIns="91440" bIns="45720" anchor="t">
            <a:spAutoFit/>
          </a:bodyPr>
          <a:lstStyle/>
          <a:p>
            <a:r>
              <a:rPr lang="en-US" sz="3200" b="1" i="0" dirty="0">
                <a:solidFill>
                  <a:srgbClr val="003B68"/>
                </a:solidFill>
                <a:effectLst/>
              </a:rPr>
              <a:t>Flu and whooping cough are very dangerous for young babies and can even be deadly. </a:t>
            </a:r>
            <a:r>
              <a:rPr lang="en-US" sz="3200" b="1" dirty="0">
                <a:solidFill>
                  <a:srgbClr val="00B050"/>
                </a:solidFill>
              </a:rPr>
              <a:t>E</a:t>
            </a:r>
            <a:r>
              <a:rPr lang="en-US" sz="3200" b="1" i="0" dirty="0">
                <a:solidFill>
                  <a:srgbClr val="00B050"/>
                </a:solidFill>
                <a:effectLst/>
              </a:rPr>
              <a:t>ven healthy women can end up in the hospital if they catch the flu.</a:t>
            </a:r>
            <a:endParaRPr lang="en-US" sz="3200" b="1" dirty="0">
              <a:solidFill>
                <a:srgbClr val="00B050"/>
              </a:solidFill>
            </a:endParaRPr>
          </a:p>
        </p:txBody>
      </p:sp>
    </p:spTree>
    <p:extLst>
      <p:ext uri="{BB962C8B-B14F-4D97-AF65-F5344CB8AC3E}">
        <p14:creationId xmlns:p14="http://schemas.microsoft.com/office/powerpoint/2010/main" val="3291048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8197-87B9-9A10-220B-D7ED825E2875}"/>
              </a:ext>
            </a:extLst>
          </p:cNvPr>
          <p:cNvSpPr>
            <a:spLocks noGrp="1"/>
          </p:cNvSpPr>
          <p:nvPr>
            <p:ph type="title"/>
          </p:nvPr>
        </p:nvSpPr>
        <p:spPr/>
        <p:txBody>
          <a:bodyPr>
            <a:normAutofit fontScale="90000"/>
          </a:bodyPr>
          <a:lstStyle/>
          <a:p>
            <a:r>
              <a:rPr lang="en-US" dirty="0"/>
              <a:t>“I’m worried about vaccine side effects if given during pregnancy.” </a:t>
            </a:r>
          </a:p>
        </p:txBody>
      </p:sp>
      <p:sp>
        <p:nvSpPr>
          <p:cNvPr id="3" name="Content Placeholder 2">
            <a:extLst>
              <a:ext uri="{FF2B5EF4-FFF2-40B4-BE49-F238E27FC236}">
                <a16:creationId xmlns:a16="http://schemas.microsoft.com/office/drawing/2014/main" id="{B21ED844-BD7C-8929-C746-84D5047425F4}"/>
              </a:ext>
            </a:extLst>
          </p:cNvPr>
          <p:cNvSpPr>
            <a:spLocks noGrp="1"/>
          </p:cNvSpPr>
          <p:nvPr>
            <p:ph idx="1"/>
          </p:nvPr>
        </p:nvSpPr>
        <p:spPr>
          <a:xfrm>
            <a:off x="379785" y="3170425"/>
            <a:ext cx="5197750" cy="777077"/>
          </a:xfrm>
        </p:spPr>
        <p:txBody>
          <a:bodyPr>
            <a:noAutofit/>
          </a:bodyPr>
          <a:lstStyle/>
          <a:p>
            <a:pPr marL="0" indent="0" algn="ctr">
              <a:buNone/>
            </a:pPr>
            <a:r>
              <a:rPr lang="en-US" sz="3200" b="1" i="0" dirty="0">
                <a:solidFill>
                  <a:srgbClr val="003B68"/>
                </a:solidFill>
                <a:effectLst/>
              </a:rPr>
              <a:t>Most side effects from vaccines against flu and pertussis are mild and last a day or two</a:t>
            </a:r>
            <a:r>
              <a:rPr lang="en-US" sz="3200" b="1" dirty="0">
                <a:solidFill>
                  <a:srgbClr val="003B68"/>
                </a:solidFill>
              </a:rPr>
              <a:t>. </a:t>
            </a:r>
          </a:p>
        </p:txBody>
      </p:sp>
      <p:pic>
        <p:nvPicPr>
          <p:cNvPr id="5" name="Picture 4" descr="A picture containing clothing, protective garment&#10;&#10;Description automatically generated">
            <a:extLst>
              <a:ext uri="{FF2B5EF4-FFF2-40B4-BE49-F238E27FC236}">
                <a16:creationId xmlns:a16="http://schemas.microsoft.com/office/drawing/2014/main" id="{98BFD570-90E9-4A00-A721-5CD7AF8D9BA7}"/>
              </a:ext>
            </a:extLst>
          </p:cNvPr>
          <p:cNvPicPr>
            <a:picLocks noChangeAspect="1"/>
          </p:cNvPicPr>
          <p:nvPr/>
        </p:nvPicPr>
        <p:blipFill>
          <a:blip r:embed="rId3"/>
          <a:stretch>
            <a:fillRect/>
          </a:stretch>
        </p:blipFill>
        <p:spPr>
          <a:xfrm>
            <a:off x="5965373" y="2212378"/>
            <a:ext cx="5846842" cy="3887097"/>
          </a:xfrm>
          <a:prstGeom prst="rect">
            <a:avLst/>
          </a:prstGeom>
        </p:spPr>
      </p:pic>
    </p:spTree>
    <p:extLst>
      <p:ext uri="{BB962C8B-B14F-4D97-AF65-F5344CB8AC3E}">
        <p14:creationId xmlns:p14="http://schemas.microsoft.com/office/powerpoint/2010/main" val="1091894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F201-1917-F194-8F6C-2ACD203B0BBA}"/>
              </a:ext>
            </a:extLst>
          </p:cNvPr>
          <p:cNvSpPr>
            <a:spLocks noGrp="1"/>
          </p:cNvSpPr>
          <p:nvPr>
            <p:ph type="title"/>
          </p:nvPr>
        </p:nvSpPr>
        <p:spPr/>
        <p:txBody>
          <a:bodyPr>
            <a:normAutofit fontScale="90000"/>
          </a:bodyPr>
          <a:lstStyle/>
          <a:p>
            <a:r>
              <a:rPr lang="en-US" dirty="0"/>
              <a:t>“Can’t I just get vaccinated after my delivery?”</a:t>
            </a:r>
          </a:p>
        </p:txBody>
      </p:sp>
      <p:pic>
        <p:nvPicPr>
          <p:cNvPr id="5" name="Content Placeholder 4" descr="A picture containing indoor, person, laying, bed&#10;&#10;Description automatically generated">
            <a:extLst>
              <a:ext uri="{FF2B5EF4-FFF2-40B4-BE49-F238E27FC236}">
                <a16:creationId xmlns:a16="http://schemas.microsoft.com/office/drawing/2014/main" id="{77077161-8A52-6382-9709-C61A8370196A}"/>
              </a:ext>
            </a:extLst>
          </p:cNvPr>
          <p:cNvPicPr>
            <a:picLocks noGrp="1" noChangeAspect="1"/>
          </p:cNvPicPr>
          <p:nvPr>
            <p:ph idx="1"/>
          </p:nvPr>
        </p:nvPicPr>
        <p:blipFill>
          <a:blip r:embed="rId3"/>
          <a:stretch>
            <a:fillRect/>
          </a:stretch>
        </p:blipFill>
        <p:spPr>
          <a:xfrm>
            <a:off x="617500" y="1877347"/>
            <a:ext cx="2944407" cy="4416611"/>
          </a:xfrm>
        </p:spPr>
      </p:pic>
      <p:sp>
        <p:nvSpPr>
          <p:cNvPr id="7" name="TextBox 6">
            <a:extLst>
              <a:ext uri="{FF2B5EF4-FFF2-40B4-BE49-F238E27FC236}">
                <a16:creationId xmlns:a16="http://schemas.microsoft.com/office/drawing/2014/main" id="{907BAE0D-2301-7676-15DC-86B59C1AAD5C}"/>
              </a:ext>
            </a:extLst>
          </p:cNvPr>
          <p:cNvSpPr txBox="1"/>
          <p:nvPr/>
        </p:nvSpPr>
        <p:spPr>
          <a:xfrm>
            <a:off x="4335426" y="1877347"/>
            <a:ext cx="7126472" cy="4339650"/>
          </a:xfrm>
          <a:prstGeom prst="rect">
            <a:avLst/>
          </a:prstGeom>
          <a:noFill/>
        </p:spPr>
        <p:txBody>
          <a:bodyPr wrap="square" lIns="91440" tIns="45720" rIns="91440" bIns="45720" anchor="t">
            <a:spAutoFit/>
          </a:bodyPr>
          <a:lstStyle/>
          <a:p>
            <a:pPr marL="342900" indent="-342900" algn="l" fontAlgn="base">
              <a:buFont typeface="Arial" panose="020B0604020202020204" pitchFamily="34" charset="0"/>
              <a:buChar char="•"/>
            </a:pPr>
            <a:r>
              <a:rPr lang="en-US" sz="2800" b="1" i="0" dirty="0">
                <a:solidFill>
                  <a:srgbClr val="003B68"/>
                </a:solidFill>
                <a:effectLst/>
              </a:rPr>
              <a:t>The vaccines you get during pregnancy will help protect you and your baby during their early months of life, </a:t>
            </a:r>
            <a:r>
              <a:rPr lang="en-US" sz="2800" b="1" i="0" dirty="0">
                <a:solidFill>
                  <a:srgbClr val="0078D2"/>
                </a:solidFill>
                <a:effectLst/>
              </a:rPr>
              <a:t>when babies can’t yet get their own vaccines.</a:t>
            </a:r>
            <a:r>
              <a:rPr lang="en-US" sz="2800" b="1" i="0" dirty="0">
                <a:solidFill>
                  <a:srgbClr val="003B68"/>
                </a:solidFill>
                <a:effectLst/>
              </a:rPr>
              <a:t> </a:t>
            </a:r>
          </a:p>
          <a:p>
            <a:pPr algn="l" fontAlgn="base"/>
            <a:endParaRPr lang="en-US" sz="2800" b="1" i="0" dirty="0">
              <a:solidFill>
                <a:srgbClr val="003B68"/>
              </a:solidFill>
              <a:effectLst/>
            </a:endParaRPr>
          </a:p>
          <a:p>
            <a:pPr marL="342900" indent="-342900" algn="l" fontAlgn="base">
              <a:buFont typeface="Arial" panose="020B0604020202020204" pitchFamily="34" charset="0"/>
              <a:buChar char="•"/>
            </a:pPr>
            <a:r>
              <a:rPr lang="en-US" sz="2800" b="1" dirty="0">
                <a:solidFill>
                  <a:srgbClr val="003B68"/>
                </a:solidFill>
              </a:rPr>
              <a:t>Later, b</a:t>
            </a:r>
            <a:r>
              <a:rPr lang="en-US" sz="2800" b="1" i="0" dirty="0">
                <a:solidFill>
                  <a:srgbClr val="003B68"/>
                </a:solidFill>
                <a:effectLst/>
              </a:rPr>
              <a:t>abies will get their own vaccines when your antibodies leave them. </a:t>
            </a:r>
            <a:br>
              <a:rPr lang="en-US" sz="2400" i="0" dirty="0">
                <a:solidFill>
                  <a:srgbClr val="000000"/>
                </a:solidFill>
                <a:effectLst/>
              </a:rPr>
            </a:br>
            <a:endParaRPr lang="en-US" sz="2400" i="0" dirty="0">
              <a:solidFill>
                <a:srgbClr val="000000"/>
              </a:solidFill>
              <a:effectLst/>
            </a:endParaRPr>
          </a:p>
        </p:txBody>
      </p:sp>
    </p:spTree>
    <p:extLst>
      <p:ext uri="{BB962C8B-B14F-4D97-AF65-F5344CB8AC3E}">
        <p14:creationId xmlns:p14="http://schemas.microsoft.com/office/powerpoint/2010/main" val="3542295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61C5C-7418-A28A-8C2B-CC728F81E1D4}"/>
              </a:ext>
            </a:extLst>
          </p:cNvPr>
          <p:cNvSpPr>
            <a:spLocks noGrp="1"/>
          </p:cNvSpPr>
          <p:nvPr>
            <p:ph type="title"/>
          </p:nvPr>
        </p:nvSpPr>
        <p:spPr/>
        <p:txBody>
          <a:bodyPr>
            <a:normAutofit fontScale="90000"/>
          </a:bodyPr>
          <a:lstStyle/>
          <a:p>
            <a:r>
              <a:rPr lang="en-US" dirty="0"/>
              <a:t>“Isn’t it enough to make sure everyone around my baby is vaccinated?”</a:t>
            </a:r>
          </a:p>
        </p:txBody>
      </p:sp>
      <p:pic>
        <p:nvPicPr>
          <p:cNvPr id="5" name="Content Placeholder 4" descr="A picture containing text, ceiling, scene, marketplace&#10;&#10;Description automatically generated">
            <a:extLst>
              <a:ext uri="{FF2B5EF4-FFF2-40B4-BE49-F238E27FC236}">
                <a16:creationId xmlns:a16="http://schemas.microsoft.com/office/drawing/2014/main" id="{D5DD910B-6376-B2CA-82ED-41EB2D0A5D72}"/>
              </a:ext>
            </a:extLst>
          </p:cNvPr>
          <p:cNvPicPr>
            <a:picLocks noGrp="1" noChangeAspect="1"/>
          </p:cNvPicPr>
          <p:nvPr>
            <p:ph idx="1"/>
          </p:nvPr>
        </p:nvPicPr>
        <p:blipFill>
          <a:blip r:embed="rId3"/>
          <a:stretch>
            <a:fillRect/>
          </a:stretch>
        </p:blipFill>
        <p:spPr>
          <a:xfrm>
            <a:off x="6096000" y="1964748"/>
            <a:ext cx="5398293" cy="3598862"/>
          </a:xfrm>
        </p:spPr>
      </p:pic>
      <p:sp>
        <p:nvSpPr>
          <p:cNvPr id="7" name="TextBox 6">
            <a:extLst>
              <a:ext uri="{FF2B5EF4-FFF2-40B4-BE49-F238E27FC236}">
                <a16:creationId xmlns:a16="http://schemas.microsoft.com/office/drawing/2014/main" id="{5B8918CD-0B57-75A3-1212-9F23ECA29784}"/>
              </a:ext>
            </a:extLst>
          </p:cNvPr>
          <p:cNvSpPr txBox="1"/>
          <p:nvPr/>
        </p:nvSpPr>
        <p:spPr>
          <a:xfrm>
            <a:off x="364129" y="1964748"/>
            <a:ext cx="5398294" cy="4401205"/>
          </a:xfrm>
          <a:prstGeom prst="rect">
            <a:avLst/>
          </a:prstGeom>
          <a:noFill/>
        </p:spPr>
        <p:txBody>
          <a:bodyPr wrap="square" lIns="91440" tIns="45720" rIns="91440" bIns="45720" anchor="t">
            <a:spAutoFit/>
          </a:bodyPr>
          <a:lstStyle/>
          <a:p>
            <a:pPr algn="l" fontAlgn="base"/>
            <a:r>
              <a:rPr lang="en-US" sz="2800" b="1" i="0" dirty="0">
                <a:solidFill>
                  <a:srgbClr val="003B68"/>
                </a:solidFill>
                <a:effectLst/>
              </a:rPr>
              <a:t>It’s almost impossible to make sure that no one around your baby will spread flu or pertussis. </a:t>
            </a:r>
            <a:br>
              <a:rPr lang="en-US" sz="2000" i="0" dirty="0">
                <a:solidFill>
                  <a:srgbClr val="003B68"/>
                </a:solidFill>
                <a:effectLst/>
              </a:rPr>
            </a:br>
            <a:endParaRPr lang="en-US" sz="2800" b="1" i="0" dirty="0">
              <a:solidFill>
                <a:srgbClr val="003B68"/>
              </a:solidFill>
              <a:effectLst/>
            </a:endParaRPr>
          </a:p>
          <a:p>
            <a:pPr algn="l" fontAlgn="base"/>
            <a:r>
              <a:rPr lang="en-US" sz="2800" b="1" i="0" dirty="0">
                <a:solidFill>
                  <a:srgbClr val="0078D2"/>
                </a:solidFill>
                <a:effectLst/>
              </a:rPr>
              <a:t>Vaccines during pregnancy offer the best protection for your baby until they're old enough to get their own vaccines. </a:t>
            </a:r>
          </a:p>
        </p:txBody>
      </p:sp>
    </p:spTree>
    <p:extLst>
      <p:ext uri="{BB962C8B-B14F-4D97-AF65-F5344CB8AC3E}">
        <p14:creationId xmlns:p14="http://schemas.microsoft.com/office/powerpoint/2010/main" val="2764268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80B4-0EAA-A49B-A176-52FD46705D87}"/>
              </a:ext>
            </a:extLst>
          </p:cNvPr>
          <p:cNvSpPr>
            <a:spLocks noGrp="1"/>
          </p:cNvSpPr>
          <p:nvPr>
            <p:ph type="title"/>
          </p:nvPr>
        </p:nvSpPr>
        <p:spPr/>
        <p:txBody>
          <a:bodyPr>
            <a:normAutofit fontScale="90000"/>
          </a:bodyPr>
          <a:lstStyle/>
          <a:p>
            <a:r>
              <a:rPr lang="en-US" dirty="0"/>
              <a:t>“If I plan to breastfeed, do I still need vaccination during pregnancy?”</a:t>
            </a:r>
          </a:p>
        </p:txBody>
      </p:sp>
      <p:pic>
        <p:nvPicPr>
          <p:cNvPr id="5" name="Content Placeholder 4" descr="A picture containing outdoor, grass, person, sitting&#10;&#10;Description automatically generated">
            <a:extLst>
              <a:ext uri="{FF2B5EF4-FFF2-40B4-BE49-F238E27FC236}">
                <a16:creationId xmlns:a16="http://schemas.microsoft.com/office/drawing/2014/main" id="{64AC032A-8F0A-8C38-DBD9-5CEC58875A77}"/>
              </a:ext>
            </a:extLst>
          </p:cNvPr>
          <p:cNvPicPr>
            <a:picLocks noGrp="1" noChangeAspect="1"/>
          </p:cNvPicPr>
          <p:nvPr>
            <p:ph idx="1"/>
          </p:nvPr>
        </p:nvPicPr>
        <p:blipFill>
          <a:blip r:embed="rId3"/>
          <a:stretch>
            <a:fillRect/>
          </a:stretch>
        </p:blipFill>
        <p:spPr>
          <a:xfrm>
            <a:off x="625948" y="1940184"/>
            <a:ext cx="4798482" cy="3598862"/>
          </a:xfrm>
        </p:spPr>
      </p:pic>
      <p:sp>
        <p:nvSpPr>
          <p:cNvPr id="7" name="TextBox 6">
            <a:extLst>
              <a:ext uri="{FF2B5EF4-FFF2-40B4-BE49-F238E27FC236}">
                <a16:creationId xmlns:a16="http://schemas.microsoft.com/office/drawing/2014/main" id="{7B5B65A4-8F8A-6447-7AB5-0559F747E188}"/>
              </a:ext>
            </a:extLst>
          </p:cNvPr>
          <p:cNvSpPr txBox="1"/>
          <p:nvPr/>
        </p:nvSpPr>
        <p:spPr>
          <a:xfrm>
            <a:off x="5677786" y="1764490"/>
            <a:ext cx="6141320" cy="4832092"/>
          </a:xfrm>
          <a:prstGeom prst="rect">
            <a:avLst/>
          </a:prstGeom>
          <a:noFill/>
        </p:spPr>
        <p:txBody>
          <a:bodyPr wrap="square" lIns="91440" tIns="45720" rIns="91440" bIns="45720" anchor="t">
            <a:spAutoFit/>
          </a:bodyPr>
          <a:lstStyle/>
          <a:p>
            <a:pPr marL="342900" indent="-342900" algn="l" fontAlgn="base">
              <a:buFont typeface="Arial" panose="020B0604020202020204" pitchFamily="34" charset="0"/>
              <a:buChar char="•"/>
            </a:pPr>
            <a:r>
              <a:rPr lang="en-US" sz="2200" b="1" i="0" dirty="0">
                <a:solidFill>
                  <a:srgbClr val="003B68"/>
                </a:solidFill>
                <a:effectLst/>
              </a:rPr>
              <a:t>When you get </a:t>
            </a:r>
            <a:r>
              <a:rPr lang="en-US" sz="2200" b="1" dirty="0">
                <a:solidFill>
                  <a:srgbClr val="003B68"/>
                </a:solidFill>
              </a:rPr>
              <a:t>vaccinated </a:t>
            </a:r>
            <a:r>
              <a:rPr lang="en-US" sz="2200" b="1" i="0" dirty="0">
                <a:solidFill>
                  <a:srgbClr val="003B68"/>
                </a:solidFill>
                <a:effectLst/>
              </a:rPr>
              <a:t>during </a:t>
            </a:r>
            <a:r>
              <a:rPr lang="en-US" sz="2200" b="1" dirty="0">
                <a:solidFill>
                  <a:srgbClr val="003B68"/>
                </a:solidFill>
              </a:rPr>
              <a:t>your </a:t>
            </a:r>
            <a:r>
              <a:rPr lang="en-US" sz="2200" b="1" i="0" dirty="0">
                <a:solidFill>
                  <a:srgbClr val="003B68"/>
                </a:solidFill>
                <a:effectLst/>
              </a:rPr>
              <a:t>pregnancy, you will have protective antibodies in your breast milk that you can share with your baby. </a:t>
            </a:r>
          </a:p>
          <a:p>
            <a:pPr algn="l" fontAlgn="base"/>
            <a:endParaRPr lang="en-US" sz="2200" b="1" dirty="0">
              <a:solidFill>
                <a:srgbClr val="003B68"/>
              </a:solidFill>
            </a:endParaRPr>
          </a:p>
          <a:p>
            <a:pPr marL="342900" indent="-342900" fontAlgn="base">
              <a:buFont typeface="Arial" panose="020B0604020202020204" pitchFamily="34" charset="0"/>
              <a:buChar char="•"/>
            </a:pPr>
            <a:r>
              <a:rPr lang="en-US" sz="2200" b="1" i="0" dirty="0">
                <a:solidFill>
                  <a:srgbClr val="003B68"/>
                </a:solidFill>
                <a:effectLst/>
              </a:rPr>
              <a:t>However, your baby </a:t>
            </a:r>
            <a:r>
              <a:rPr lang="en-US" sz="2200" b="1" i="0" dirty="0">
                <a:solidFill>
                  <a:srgbClr val="00B050"/>
                </a:solidFill>
                <a:effectLst/>
              </a:rPr>
              <a:t>will not get immediate or the greatest number of protective antibodies if you wait</a:t>
            </a:r>
            <a:r>
              <a:rPr lang="en-US" sz="2200" b="1" i="0" dirty="0">
                <a:solidFill>
                  <a:srgbClr val="003B68"/>
                </a:solidFill>
                <a:effectLst/>
              </a:rPr>
              <a:t> to get a whooping cough vaccine until after delivering your baby.</a:t>
            </a:r>
            <a:r>
              <a:rPr lang="en-US" sz="2200" b="1" dirty="0">
                <a:solidFill>
                  <a:srgbClr val="003B68"/>
                </a:solidFill>
              </a:rPr>
              <a:t> </a:t>
            </a:r>
          </a:p>
          <a:p>
            <a:pPr marL="342900" indent="-342900" fontAlgn="base">
              <a:buFont typeface="Arial" panose="020B0604020202020204" pitchFamily="34" charset="0"/>
              <a:buChar char="•"/>
            </a:pPr>
            <a:endParaRPr lang="en-US" sz="2200" b="1" dirty="0">
              <a:solidFill>
                <a:srgbClr val="003B68"/>
              </a:solidFill>
            </a:endParaRPr>
          </a:p>
          <a:p>
            <a:pPr marL="342900" indent="-342900" fontAlgn="base">
              <a:buFont typeface="Arial" panose="020B0604020202020204" pitchFamily="34" charset="0"/>
              <a:buChar char="•"/>
            </a:pPr>
            <a:r>
              <a:rPr lang="en-US" sz="2200" b="1" i="1" dirty="0">
                <a:solidFill>
                  <a:srgbClr val="003B68"/>
                </a:solidFill>
              </a:rPr>
              <a:t>Breast milk only offers limited and short-term protection, so it’s important for baby to start their own vaccines on time.</a:t>
            </a:r>
          </a:p>
        </p:txBody>
      </p:sp>
    </p:spTree>
    <p:extLst>
      <p:ext uri="{BB962C8B-B14F-4D97-AF65-F5344CB8AC3E}">
        <p14:creationId xmlns:p14="http://schemas.microsoft.com/office/powerpoint/2010/main" val="259244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80B896-9D9C-8747-0E0A-102F3E6638EF}"/>
              </a:ext>
            </a:extLst>
          </p:cNvPr>
          <p:cNvSpPr/>
          <p:nvPr/>
        </p:nvSpPr>
        <p:spPr>
          <a:xfrm>
            <a:off x="109730" y="2852168"/>
            <a:ext cx="10231360" cy="4005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7BC6D6-186F-B7E8-D5E2-E038A9613EF0}"/>
              </a:ext>
            </a:extLst>
          </p:cNvPr>
          <p:cNvSpPr>
            <a:spLocks noGrp="1"/>
          </p:cNvSpPr>
          <p:nvPr>
            <p:ph type="title"/>
          </p:nvPr>
        </p:nvSpPr>
        <p:spPr/>
        <p:txBody>
          <a:bodyPr/>
          <a:lstStyle/>
          <a:p>
            <a:r>
              <a:rPr lang="en-US"/>
              <a:t>Influenza (flu) </a:t>
            </a:r>
          </a:p>
        </p:txBody>
      </p:sp>
      <p:sp>
        <p:nvSpPr>
          <p:cNvPr id="3" name="Content Placeholder 2">
            <a:extLst>
              <a:ext uri="{FF2B5EF4-FFF2-40B4-BE49-F238E27FC236}">
                <a16:creationId xmlns:a16="http://schemas.microsoft.com/office/drawing/2014/main" id="{08E95167-FDBE-A43A-30D7-DFA9E83E8187}"/>
              </a:ext>
            </a:extLst>
          </p:cNvPr>
          <p:cNvSpPr>
            <a:spLocks noGrp="1"/>
          </p:cNvSpPr>
          <p:nvPr>
            <p:ph idx="1"/>
          </p:nvPr>
        </p:nvSpPr>
        <p:spPr>
          <a:xfrm>
            <a:off x="336183" y="2980944"/>
            <a:ext cx="9008986" cy="3304173"/>
          </a:xfrm>
        </p:spPr>
        <p:txBody>
          <a:bodyPr vert="horz" lIns="91440" tIns="45720" rIns="91440" bIns="45720" rtlCol="0" anchor="t">
            <a:noAutofit/>
          </a:bodyPr>
          <a:lstStyle/>
          <a:p>
            <a:pPr marL="0" indent="0" algn="l" fontAlgn="base">
              <a:buNone/>
            </a:pPr>
            <a:r>
              <a:rPr lang="en-US" sz="2000" i="1" dirty="0">
                <a:solidFill>
                  <a:srgbClr val="003B68"/>
                </a:solidFill>
              </a:rPr>
              <a:t>"The embryo or fetus might be affected adversely by influenza in the mother during pregnancy, especially when the mother is severely ill." </a:t>
            </a:r>
          </a:p>
          <a:p>
            <a:pPr marL="0" indent="0" algn="l" fontAlgn="base">
              <a:buNone/>
            </a:pPr>
            <a:r>
              <a:rPr lang="en-US" sz="1500" b="0" i="0" dirty="0">
                <a:solidFill>
                  <a:srgbClr val="003B68"/>
                </a:solidFill>
              </a:rPr>
              <a:t>From the </a:t>
            </a:r>
            <a:r>
              <a:rPr lang="en-US" sz="1500" b="0" i="1" dirty="0">
                <a:solidFill>
                  <a:srgbClr val="FFAE3E"/>
                </a:solidFill>
                <a:hlinkClick r:id="rId3">
                  <a:extLst>
                    <a:ext uri="{A12FA001-AC4F-418D-AE19-62706E023703}">
                      <ahyp:hlinkClr xmlns:ahyp="http://schemas.microsoft.com/office/drawing/2018/hyperlinkcolor" val="tx"/>
                    </a:ext>
                  </a:extLst>
                </a:hlinkClick>
              </a:rPr>
              <a:t>American Journal of Obstetrics &amp; Gynecology</a:t>
            </a:r>
            <a:endParaRPr lang="en-US" sz="1500" b="0" i="0" dirty="0">
              <a:solidFill>
                <a:srgbClr val="003B68"/>
              </a:solidFill>
              <a:effectLst/>
            </a:endParaRPr>
          </a:p>
          <a:p>
            <a:pPr algn="l" fontAlgn="base"/>
            <a:r>
              <a:rPr lang="en-US" sz="1800" b="1" dirty="0">
                <a:solidFill>
                  <a:srgbClr val="00B050"/>
                </a:solidFill>
              </a:rPr>
              <a:t>P</a:t>
            </a:r>
            <a:r>
              <a:rPr lang="en-US" sz="1800" b="1" i="0" dirty="0">
                <a:solidFill>
                  <a:srgbClr val="00B050"/>
                </a:solidFill>
                <a:effectLst/>
              </a:rPr>
              <a:t>renatal flu infection </a:t>
            </a:r>
            <a:r>
              <a:rPr lang="en-US" sz="1800" i="0" dirty="0">
                <a:solidFill>
                  <a:srgbClr val="0070C0"/>
                </a:solidFill>
                <a:effectLst/>
              </a:rPr>
              <a:t>was significantly associated with </a:t>
            </a:r>
            <a:r>
              <a:rPr lang="en-US" sz="1800" b="1" i="0" dirty="0">
                <a:solidFill>
                  <a:srgbClr val="0070C0"/>
                </a:solidFill>
                <a:effectLst/>
              </a:rPr>
              <a:t>late pregnancy loss</a:t>
            </a:r>
            <a:r>
              <a:rPr lang="en-US" sz="1800" b="1" dirty="0">
                <a:solidFill>
                  <a:srgbClr val="0070C0"/>
                </a:solidFill>
              </a:rPr>
              <a:t> </a:t>
            </a:r>
            <a:r>
              <a:rPr lang="en-US" sz="1800" dirty="0">
                <a:solidFill>
                  <a:srgbClr val="0070C0"/>
                </a:solidFill>
              </a:rPr>
              <a:t>and</a:t>
            </a:r>
            <a:r>
              <a:rPr lang="en-US" sz="1800" b="1" dirty="0">
                <a:solidFill>
                  <a:srgbClr val="0070C0"/>
                </a:solidFill>
              </a:rPr>
              <a:t> </a:t>
            </a:r>
            <a:r>
              <a:rPr lang="en-US" sz="1800" b="1" i="0" dirty="0">
                <a:solidFill>
                  <a:srgbClr val="0070C0"/>
                </a:solidFill>
                <a:effectLst/>
              </a:rPr>
              <a:t>reduction in mean birthweight </a:t>
            </a:r>
            <a:r>
              <a:rPr lang="en-US" sz="1800" i="0" dirty="0">
                <a:solidFill>
                  <a:srgbClr val="0070C0"/>
                </a:solidFill>
                <a:effectLst/>
              </a:rPr>
              <a:t>of term, singleton infants.</a:t>
            </a:r>
            <a:endParaRPr lang="en-US" sz="1800" b="0" i="0" dirty="0">
              <a:solidFill>
                <a:srgbClr val="003B68"/>
              </a:solidFill>
              <a:effectLst/>
            </a:endParaRPr>
          </a:p>
          <a:p>
            <a:pPr fontAlgn="base"/>
            <a:r>
              <a:rPr lang="en-US" sz="1800" i="0" dirty="0">
                <a:solidFill>
                  <a:srgbClr val="0070C0"/>
                </a:solidFill>
                <a:effectLst/>
              </a:rPr>
              <a:t>If a pregnant woman in any trimester is </a:t>
            </a:r>
            <a:r>
              <a:rPr lang="en-US" sz="1800" b="1" i="0" dirty="0">
                <a:solidFill>
                  <a:srgbClr val="00B050"/>
                </a:solidFill>
                <a:effectLst/>
              </a:rPr>
              <a:t>hospitalized for flu </a:t>
            </a:r>
            <a:r>
              <a:rPr lang="en-US" sz="1800" dirty="0">
                <a:solidFill>
                  <a:srgbClr val="0070C0"/>
                </a:solidFill>
              </a:rPr>
              <a:t>during influenza season</a:t>
            </a:r>
            <a:r>
              <a:rPr lang="en-US" sz="1800" i="0" dirty="0">
                <a:solidFill>
                  <a:srgbClr val="0070C0"/>
                </a:solidFill>
                <a:effectLst/>
              </a:rPr>
              <a:t>, it can harm her fetus. Her infant is more likely to be born </a:t>
            </a:r>
            <a:r>
              <a:rPr lang="en-US" sz="1800" b="1" i="0" dirty="0">
                <a:solidFill>
                  <a:srgbClr val="0070C0"/>
                </a:solidFill>
                <a:effectLst/>
              </a:rPr>
              <a:t>small for gestational age </a:t>
            </a:r>
            <a:r>
              <a:rPr lang="en-US" sz="1800" i="0" dirty="0">
                <a:solidFill>
                  <a:srgbClr val="0070C0"/>
                </a:solidFill>
                <a:effectLst/>
              </a:rPr>
              <a:t>and to have </a:t>
            </a:r>
            <a:r>
              <a:rPr lang="en-US" sz="1800" b="1" i="0" dirty="0">
                <a:solidFill>
                  <a:srgbClr val="0070C0"/>
                </a:solidFill>
                <a:effectLst/>
              </a:rPr>
              <a:t>lower mean birthweight </a:t>
            </a:r>
            <a:r>
              <a:rPr lang="en-US" sz="1800" i="0" dirty="0">
                <a:solidFill>
                  <a:srgbClr val="0070C0"/>
                </a:solidFill>
                <a:effectLst/>
              </a:rPr>
              <a:t>than infants born to women who did not need hospitalization.</a:t>
            </a:r>
            <a:r>
              <a:rPr lang="en-US" sz="1800" dirty="0">
                <a:solidFill>
                  <a:srgbClr val="0070C0"/>
                </a:solidFill>
              </a:rPr>
              <a:t> </a:t>
            </a:r>
            <a:endParaRPr lang="en-US" sz="1800" i="0" dirty="0">
              <a:solidFill>
                <a:srgbClr val="0070C0"/>
              </a:solidFill>
              <a:effectLst/>
            </a:endParaRPr>
          </a:p>
          <a:p>
            <a:pPr algn="l" fontAlgn="base"/>
            <a:r>
              <a:rPr lang="en-US" sz="1800" b="1" dirty="0">
                <a:solidFill>
                  <a:srgbClr val="00B050"/>
                </a:solidFill>
              </a:rPr>
              <a:t>Pandemic flu infection during pregnancy </a:t>
            </a:r>
            <a:r>
              <a:rPr lang="en-US" sz="1800" dirty="0">
                <a:solidFill>
                  <a:srgbClr val="0070C0"/>
                </a:solidFill>
              </a:rPr>
              <a:t>was associated with an increased risk of </a:t>
            </a:r>
            <a:r>
              <a:rPr lang="en-US" sz="1800" b="1" dirty="0">
                <a:solidFill>
                  <a:srgbClr val="0070C0"/>
                </a:solidFill>
              </a:rPr>
              <a:t>fetal death</a:t>
            </a:r>
            <a:r>
              <a:rPr lang="en-US" sz="1800" dirty="0">
                <a:solidFill>
                  <a:srgbClr val="0070C0"/>
                </a:solidFill>
              </a:rPr>
              <a:t>. </a:t>
            </a:r>
            <a:r>
              <a:rPr lang="en-US" sz="1800" i="1" dirty="0">
                <a:solidFill>
                  <a:srgbClr val="0070C0"/>
                </a:solidFill>
              </a:rPr>
              <a:t>Vaccination during pregnancy reduced the risk of an influenza diagnosis.</a:t>
            </a:r>
          </a:p>
        </p:txBody>
      </p:sp>
      <p:pic>
        <p:nvPicPr>
          <p:cNvPr id="5" name="Picture 4">
            <a:extLst>
              <a:ext uri="{FF2B5EF4-FFF2-40B4-BE49-F238E27FC236}">
                <a16:creationId xmlns:a16="http://schemas.microsoft.com/office/drawing/2014/main" id="{1C759B60-3DD2-5E92-628E-A833D3DDF562}"/>
              </a:ext>
            </a:extLst>
          </p:cNvPr>
          <p:cNvPicPr>
            <a:picLocks noChangeAspect="1"/>
          </p:cNvPicPr>
          <p:nvPr/>
        </p:nvPicPr>
        <p:blipFill>
          <a:blip r:embed="rId4"/>
          <a:stretch>
            <a:fillRect/>
          </a:stretch>
        </p:blipFill>
        <p:spPr>
          <a:xfrm>
            <a:off x="109729" y="1611600"/>
            <a:ext cx="10231360" cy="1240568"/>
          </a:xfrm>
          <a:prstGeom prst="rect">
            <a:avLst/>
          </a:prstGeom>
        </p:spPr>
      </p:pic>
      <p:pic>
        <p:nvPicPr>
          <p:cNvPr id="10" name="Picture 9" descr="A picture containing indoor, colorful, different&#10;&#10;Description automatically generated">
            <a:extLst>
              <a:ext uri="{FF2B5EF4-FFF2-40B4-BE49-F238E27FC236}">
                <a16:creationId xmlns:a16="http://schemas.microsoft.com/office/drawing/2014/main" id="{2085C230-7D09-C4F7-3B56-3F8948BA2F6C}"/>
              </a:ext>
            </a:extLst>
          </p:cNvPr>
          <p:cNvPicPr>
            <a:picLocks noChangeAspect="1"/>
          </p:cNvPicPr>
          <p:nvPr/>
        </p:nvPicPr>
        <p:blipFill rotWithShape="1">
          <a:blip r:embed="rId5"/>
          <a:srcRect t="12133" b="37224"/>
          <a:stretch/>
        </p:blipFill>
        <p:spPr>
          <a:xfrm>
            <a:off x="9333243" y="3160650"/>
            <a:ext cx="2643339" cy="1673353"/>
          </a:xfrm>
          <a:prstGeom prst="rect">
            <a:avLst/>
          </a:prstGeom>
        </p:spPr>
      </p:pic>
    </p:spTree>
    <p:extLst>
      <p:ext uri="{BB962C8B-B14F-4D97-AF65-F5344CB8AC3E}">
        <p14:creationId xmlns:p14="http://schemas.microsoft.com/office/powerpoint/2010/main" val="17261404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DD3E8-7238-CBD8-EDA3-D1F48183E76E}"/>
              </a:ext>
            </a:extLst>
          </p:cNvPr>
          <p:cNvSpPr>
            <a:spLocks noGrp="1"/>
          </p:cNvSpPr>
          <p:nvPr>
            <p:ph type="title"/>
          </p:nvPr>
        </p:nvSpPr>
        <p:spPr/>
        <p:txBody>
          <a:bodyPr/>
          <a:lstStyle/>
          <a:p>
            <a:r>
              <a:rPr lang="en-US" dirty="0" err="1"/>
              <a:t>Fotonovela</a:t>
            </a:r>
            <a:r>
              <a:rPr lang="en-US" dirty="0"/>
              <a:t> Resource</a:t>
            </a:r>
          </a:p>
        </p:txBody>
      </p:sp>
      <p:pic>
        <p:nvPicPr>
          <p:cNvPr id="5" name="Content Placeholder 4" descr="Graphical user interface, application&#10;&#10;Description automatically generated">
            <a:extLst>
              <a:ext uri="{FF2B5EF4-FFF2-40B4-BE49-F238E27FC236}">
                <a16:creationId xmlns:a16="http://schemas.microsoft.com/office/drawing/2014/main" id="{AD135EC7-EFB2-BB36-3913-2709E6DD09CC}"/>
              </a:ext>
            </a:extLst>
          </p:cNvPr>
          <p:cNvPicPr>
            <a:picLocks noGrp="1" noChangeAspect="1"/>
          </p:cNvPicPr>
          <p:nvPr>
            <p:ph idx="1"/>
          </p:nvPr>
        </p:nvPicPr>
        <p:blipFill>
          <a:blip r:embed="rId3"/>
          <a:stretch>
            <a:fillRect/>
          </a:stretch>
        </p:blipFill>
        <p:spPr>
          <a:xfrm>
            <a:off x="6096000" y="1853766"/>
            <a:ext cx="5775360" cy="4833065"/>
          </a:xfrm>
        </p:spPr>
      </p:pic>
      <p:sp>
        <p:nvSpPr>
          <p:cNvPr id="7" name="TextBox 6">
            <a:extLst>
              <a:ext uri="{FF2B5EF4-FFF2-40B4-BE49-F238E27FC236}">
                <a16:creationId xmlns:a16="http://schemas.microsoft.com/office/drawing/2014/main" id="{0BF0CB0B-635A-93BC-AEF6-E3456508D52D}"/>
              </a:ext>
            </a:extLst>
          </p:cNvPr>
          <p:cNvSpPr txBox="1"/>
          <p:nvPr/>
        </p:nvSpPr>
        <p:spPr>
          <a:xfrm>
            <a:off x="422644" y="1956391"/>
            <a:ext cx="5550139" cy="3416320"/>
          </a:xfrm>
          <a:prstGeom prst="rect">
            <a:avLst/>
          </a:prstGeom>
          <a:noFill/>
        </p:spPr>
        <p:txBody>
          <a:bodyPr wrap="square" lIns="91440" tIns="45720" rIns="91440" bIns="45720" anchor="t">
            <a:spAutoFit/>
          </a:bodyPr>
          <a:lstStyle/>
          <a:p>
            <a:pPr fontAlgn="base"/>
            <a:r>
              <a:rPr lang="es-ES" sz="2400" b="1" dirty="0" err="1">
                <a:solidFill>
                  <a:srgbClr val="003B68"/>
                </a:solidFill>
              </a:rPr>
              <a:t>Vaccinate</a:t>
            </a:r>
            <a:r>
              <a:rPr lang="es-ES" sz="2400" b="1" dirty="0">
                <a:solidFill>
                  <a:srgbClr val="003B68"/>
                </a:solidFill>
              </a:rPr>
              <a:t> </a:t>
            </a:r>
            <a:r>
              <a:rPr lang="es-ES" sz="2400" b="1" dirty="0" err="1">
                <a:solidFill>
                  <a:srgbClr val="003B68"/>
                </a:solidFill>
              </a:rPr>
              <a:t>Your</a:t>
            </a:r>
            <a:r>
              <a:rPr lang="es-ES" sz="2400" b="1" dirty="0">
                <a:solidFill>
                  <a:srgbClr val="003B68"/>
                </a:solidFill>
              </a:rPr>
              <a:t> </a:t>
            </a:r>
            <a:r>
              <a:rPr lang="es-ES" sz="2400" b="1" dirty="0" err="1">
                <a:solidFill>
                  <a:srgbClr val="003B68"/>
                </a:solidFill>
              </a:rPr>
              <a:t>Family</a:t>
            </a:r>
            <a:r>
              <a:rPr lang="es-ES" sz="2400" b="1" dirty="0">
                <a:solidFill>
                  <a:srgbClr val="003B68"/>
                </a:solidFill>
              </a:rPr>
              <a:t> &amp; Día de la Mujer Latina </a:t>
            </a:r>
            <a:r>
              <a:rPr lang="es-ES" sz="2400" b="1" dirty="0" err="1">
                <a:solidFill>
                  <a:srgbClr val="003B68"/>
                </a:solidFill>
              </a:rPr>
              <a:t>created</a:t>
            </a:r>
            <a:r>
              <a:rPr lang="es-ES" sz="2400" b="1" dirty="0">
                <a:solidFill>
                  <a:srgbClr val="003B68"/>
                </a:solidFill>
              </a:rPr>
              <a:t> </a:t>
            </a:r>
            <a:r>
              <a:rPr lang="en-US" sz="2400" b="1" dirty="0">
                <a:solidFill>
                  <a:srgbClr val="003B68"/>
                </a:solidFill>
              </a:rPr>
              <a:t>a fotonovela answering common questions and concerns about vaccines during pregnancy. </a:t>
            </a:r>
            <a:endParaRPr lang="en-US" sz="2400" b="1" dirty="0">
              <a:solidFill>
                <a:srgbClr val="FFFFFF"/>
              </a:solidFill>
            </a:endParaRPr>
          </a:p>
          <a:p>
            <a:pPr lvl="1"/>
            <a:endParaRPr lang="en-US" sz="2400" b="1" dirty="0">
              <a:solidFill>
                <a:srgbClr val="003B68"/>
              </a:solidFill>
            </a:endParaRPr>
          </a:p>
          <a:p>
            <a:r>
              <a:rPr lang="en-US" sz="2400" b="1" dirty="0">
                <a:solidFill>
                  <a:srgbClr val="003B68"/>
                </a:solidFill>
              </a:rPr>
              <a:t>Printable versions (para imprimir):</a:t>
            </a:r>
            <a:endParaRPr lang="en-US" sz="2400" dirty="0"/>
          </a:p>
          <a:p>
            <a:pPr marL="800100" lvl="1" indent="-342900">
              <a:buFont typeface="Arial" panose="020B0604020202020204" pitchFamily="34" charset="0"/>
              <a:buChar char="•"/>
            </a:pPr>
            <a:r>
              <a:rPr lang="en-US" sz="2400" b="1" dirty="0">
                <a:solidFill>
                  <a:srgbClr val="EAB200"/>
                </a:solidFill>
                <a:hlinkClick r:id="rId4">
                  <a:extLst>
                    <a:ext uri="{A12FA001-AC4F-418D-AE19-62706E023703}">
                      <ahyp:hlinkClr xmlns:ahyp="http://schemas.microsoft.com/office/drawing/2018/hyperlinkcolor" val="tx"/>
                    </a:ext>
                  </a:extLst>
                </a:hlinkClick>
              </a:rPr>
              <a:t>Español </a:t>
            </a:r>
            <a:endParaRPr lang="en-US" sz="2400" b="1" dirty="0">
              <a:solidFill>
                <a:srgbClr val="EAB200"/>
              </a:solidFill>
            </a:endParaRPr>
          </a:p>
          <a:p>
            <a:pPr marL="800100" lvl="1" indent="-342900">
              <a:buFont typeface="Arial" panose="020B0604020202020204" pitchFamily="34" charset="0"/>
              <a:buChar char="•"/>
            </a:pPr>
            <a:r>
              <a:rPr lang="en-US" sz="2400" b="1" dirty="0">
                <a:solidFill>
                  <a:srgbClr val="EAB200"/>
                </a:solidFill>
                <a:hlinkClick r:id="rId5">
                  <a:extLst>
                    <a:ext uri="{A12FA001-AC4F-418D-AE19-62706E023703}">
                      <ahyp:hlinkClr xmlns:ahyp="http://schemas.microsoft.com/office/drawing/2018/hyperlinkcolor" val="tx"/>
                    </a:ext>
                  </a:extLst>
                </a:hlinkClick>
              </a:rPr>
              <a:t>English</a:t>
            </a:r>
            <a:endParaRPr lang="en-US" sz="2400" b="1" dirty="0">
              <a:solidFill>
                <a:srgbClr val="EAB200"/>
              </a:solidFill>
            </a:endParaRPr>
          </a:p>
        </p:txBody>
      </p:sp>
    </p:spTree>
    <p:extLst>
      <p:ext uri="{BB962C8B-B14F-4D97-AF65-F5344CB8AC3E}">
        <p14:creationId xmlns:p14="http://schemas.microsoft.com/office/powerpoint/2010/main" val="16564390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5BC74A-2681-CD4D-2374-E063C745C588}"/>
              </a:ext>
            </a:extLst>
          </p:cNvPr>
          <p:cNvSpPr>
            <a:spLocks noGrp="1"/>
          </p:cNvSpPr>
          <p:nvPr>
            <p:ph type="title"/>
          </p:nvPr>
        </p:nvSpPr>
        <p:spPr/>
        <p:txBody>
          <a:bodyPr/>
          <a:lstStyle/>
          <a:p>
            <a:r>
              <a:rPr lang="en-US" dirty="0"/>
              <a:t>COVID-19 vaccination during pregnancy</a:t>
            </a:r>
          </a:p>
        </p:txBody>
      </p:sp>
    </p:spTree>
    <p:extLst>
      <p:ext uri="{BB962C8B-B14F-4D97-AF65-F5344CB8AC3E}">
        <p14:creationId xmlns:p14="http://schemas.microsoft.com/office/powerpoint/2010/main" val="2424255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DB06A-C12A-E471-1309-2732E3BF0FB8}"/>
              </a:ext>
            </a:extLst>
          </p:cNvPr>
          <p:cNvSpPr>
            <a:spLocks noGrp="1"/>
          </p:cNvSpPr>
          <p:nvPr>
            <p:ph type="title"/>
          </p:nvPr>
        </p:nvSpPr>
        <p:spPr/>
        <p:txBody>
          <a:bodyPr/>
          <a:lstStyle/>
          <a:p>
            <a:r>
              <a:rPr lang="en-US" dirty="0"/>
              <a:t>COVID-19 vaccination during pregnancy</a:t>
            </a:r>
          </a:p>
        </p:txBody>
      </p:sp>
      <p:sp>
        <p:nvSpPr>
          <p:cNvPr id="3" name="Content Placeholder 2">
            <a:extLst>
              <a:ext uri="{FF2B5EF4-FFF2-40B4-BE49-F238E27FC236}">
                <a16:creationId xmlns:a16="http://schemas.microsoft.com/office/drawing/2014/main" id="{F5DB3176-F6D0-6B7E-DF38-6005A54C69F9}"/>
              </a:ext>
            </a:extLst>
          </p:cNvPr>
          <p:cNvSpPr>
            <a:spLocks noGrp="1"/>
          </p:cNvSpPr>
          <p:nvPr>
            <p:ph idx="1"/>
          </p:nvPr>
        </p:nvSpPr>
        <p:spPr/>
        <p:txBody>
          <a:bodyPr vert="horz" lIns="91440" tIns="45720" rIns="91440" bIns="45720" rtlCol="0" anchor="t">
            <a:normAutofit/>
          </a:bodyPr>
          <a:lstStyle/>
          <a:p>
            <a:pPr marL="0" indent="0" algn="l" fontAlgn="base">
              <a:buNone/>
            </a:pPr>
            <a:r>
              <a:rPr lang="en-US" b="1" dirty="0">
                <a:solidFill>
                  <a:srgbClr val="003B68"/>
                </a:solidFill>
              </a:rPr>
              <a:t>COVID-19 vaccination is r</a:t>
            </a:r>
            <a:r>
              <a:rPr lang="en-US" b="1" i="0" dirty="0">
                <a:solidFill>
                  <a:srgbClr val="003B68"/>
                </a:solidFill>
                <a:effectLst/>
              </a:rPr>
              <a:t>ecommended for pregnant and lactating women by leading obstetric care specialist organizations</a:t>
            </a:r>
          </a:p>
          <a:p>
            <a:pPr lvl="1" fontAlgn="base"/>
            <a:r>
              <a:rPr lang="en-US" b="1" dirty="0">
                <a:solidFill>
                  <a:srgbClr val="003B68"/>
                </a:solidFill>
              </a:rPr>
              <a:t>American College of Obstetricians and Gynecologists (ACOG)</a:t>
            </a:r>
          </a:p>
          <a:p>
            <a:pPr lvl="1" fontAlgn="base"/>
            <a:r>
              <a:rPr lang="en-US" b="1" i="0" dirty="0">
                <a:solidFill>
                  <a:srgbClr val="003B68"/>
                </a:solidFill>
                <a:effectLst/>
              </a:rPr>
              <a:t>Society for </a:t>
            </a:r>
            <a:r>
              <a:rPr lang="en-US" b="1" dirty="0">
                <a:solidFill>
                  <a:srgbClr val="003B68"/>
                </a:solidFill>
              </a:rPr>
              <a:t>Maternal-Fetal Medicine (SMFM)</a:t>
            </a:r>
            <a:endParaRPr lang="en-US" b="1" i="0" dirty="0">
              <a:solidFill>
                <a:srgbClr val="003B68"/>
              </a:solidFill>
              <a:effectLst/>
            </a:endParaRPr>
          </a:p>
          <a:p>
            <a:endParaRPr lang="en-US" dirty="0"/>
          </a:p>
        </p:txBody>
      </p:sp>
      <p:pic>
        <p:nvPicPr>
          <p:cNvPr id="2050" name="Picture 2" descr="Horizon Advanced Carrier Screening | Natera">
            <a:extLst>
              <a:ext uri="{FF2B5EF4-FFF2-40B4-BE49-F238E27FC236}">
                <a16:creationId xmlns:a16="http://schemas.microsoft.com/office/drawing/2014/main" id="{2D745C27-5003-1162-22AB-A489FF74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941" y="3429000"/>
            <a:ext cx="2927049" cy="29270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ources for Current Residents | OB/GYN Residency | Medical School | Brown  University">
            <a:extLst>
              <a:ext uri="{FF2B5EF4-FFF2-40B4-BE49-F238E27FC236}">
                <a16:creationId xmlns:a16="http://schemas.microsoft.com/office/drawing/2014/main" id="{09F86659-B6A0-1324-F414-FBF3DDAEAC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04" r="11756"/>
          <a:stretch/>
        </p:blipFill>
        <p:spPr bwMode="auto">
          <a:xfrm>
            <a:off x="4071256" y="3429000"/>
            <a:ext cx="3086969" cy="279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834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CCD8-0599-28E6-4FCB-E30856ECF4C0}"/>
              </a:ext>
            </a:extLst>
          </p:cNvPr>
          <p:cNvSpPr>
            <a:spLocks noGrp="1"/>
          </p:cNvSpPr>
          <p:nvPr>
            <p:ph type="title"/>
          </p:nvPr>
        </p:nvSpPr>
        <p:spPr/>
        <p:txBody>
          <a:bodyPr/>
          <a:lstStyle/>
          <a:p>
            <a:r>
              <a:rPr lang="en-US" dirty="0"/>
              <a:t>Reason #1: The burden of disease</a:t>
            </a:r>
          </a:p>
        </p:txBody>
      </p:sp>
      <p:pic>
        <p:nvPicPr>
          <p:cNvPr id="5" name="Content Placeholder 4" descr="Diagram, text&#10;&#10;Description automatically generated">
            <a:extLst>
              <a:ext uri="{FF2B5EF4-FFF2-40B4-BE49-F238E27FC236}">
                <a16:creationId xmlns:a16="http://schemas.microsoft.com/office/drawing/2014/main" id="{7E701CE9-0F72-4C92-0676-98F3D5E7F14F}"/>
              </a:ext>
            </a:extLst>
          </p:cNvPr>
          <p:cNvPicPr>
            <a:picLocks noGrp="1" noChangeAspect="1"/>
          </p:cNvPicPr>
          <p:nvPr>
            <p:ph idx="1"/>
          </p:nvPr>
        </p:nvPicPr>
        <p:blipFill>
          <a:blip r:embed="rId2"/>
          <a:stretch>
            <a:fillRect/>
          </a:stretch>
        </p:blipFill>
        <p:spPr>
          <a:xfrm>
            <a:off x="409540" y="1850571"/>
            <a:ext cx="10006297" cy="4366174"/>
          </a:xfrm>
        </p:spPr>
      </p:pic>
    </p:spTree>
    <p:extLst>
      <p:ext uri="{BB962C8B-B14F-4D97-AF65-F5344CB8AC3E}">
        <p14:creationId xmlns:p14="http://schemas.microsoft.com/office/powerpoint/2010/main" val="1305362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5025-DAEC-0535-EABD-6614A3878BC0}"/>
              </a:ext>
            </a:extLst>
          </p:cNvPr>
          <p:cNvSpPr>
            <a:spLocks noGrp="1"/>
          </p:cNvSpPr>
          <p:nvPr>
            <p:ph type="title"/>
          </p:nvPr>
        </p:nvSpPr>
        <p:spPr/>
        <p:txBody>
          <a:bodyPr/>
          <a:lstStyle/>
          <a:p>
            <a:r>
              <a:rPr lang="en-US" dirty="0"/>
              <a:t>Reason #2: COVID-19 vaccines work</a:t>
            </a:r>
          </a:p>
        </p:txBody>
      </p:sp>
      <p:pic>
        <p:nvPicPr>
          <p:cNvPr id="5" name="Content Placeholder 4" descr="Graphical user interface&#10;&#10;Description automatically generated with medium confidence">
            <a:extLst>
              <a:ext uri="{FF2B5EF4-FFF2-40B4-BE49-F238E27FC236}">
                <a16:creationId xmlns:a16="http://schemas.microsoft.com/office/drawing/2014/main" id="{C8B8214A-C14E-DA61-8868-A01C12934168}"/>
              </a:ext>
            </a:extLst>
          </p:cNvPr>
          <p:cNvPicPr>
            <a:picLocks noGrp="1" noChangeAspect="1"/>
          </p:cNvPicPr>
          <p:nvPr>
            <p:ph idx="1"/>
          </p:nvPr>
        </p:nvPicPr>
        <p:blipFill>
          <a:blip r:embed="rId3"/>
          <a:stretch>
            <a:fillRect/>
          </a:stretch>
        </p:blipFill>
        <p:spPr>
          <a:xfrm>
            <a:off x="617500" y="2077255"/>
            <a:ext cx="6797117" cy="3821371"/>
          </a:xfrm>
        </p:spPr>
      </p:pic>
      <p:sp>
        <p:nvSpPr>
          <p:cNvPr id="9" name="TextBox 8">
            <a:extLst>
              <a:ext uri="{FF2B5EF4-FFF2-40B4-BE49-F238E27FC236}">
                <a16:creationId xmlns:a16="http://schemas.microsoft.com/office/drawing/2014/main" id="{0257C695-9CE1-24C5-2ADE-ED4E592FC1C5}"/>
              </a:ext>
            </a:extLst>
          </p:cNvPr>
          <p:cNvSpPr txBox="1"/>
          <p:nvPr/>
        </p:nvSpPr>
        <p:spPr>
          <a:xfrm>
            <a:off x="7949093" y="2112974"/>
            <a:ext cx="3625407" cy="3785652"/>
          </a:xfrm>
          <a:prstGeom prst="rect">
            <a:avLst/>
          </a:prstGeom>
          <a:noFill/>
        </p:spPr>
        <p:txBody>
          <a:bodyPr wrap="square">
            <a:spAutoFit/>
          </a:bodyPr>
          <a:lstStyle/>
          <a:p>
            <a:pPr fontAlgn="base"/>
            <a:r>
              <a:rPr lang="en-US" sz="2400" b="1" i="0" dirty="0">
                <a:solidFill>
                  <a:srgbClr val="202253"/>
                </a:solidFill>
                <a:effectLst/>
                <a:latin typeface="+mj-lt"/>
              </a:rPr>
              <a:t>Estimated vaccine effectiveness for symptomatic infection was 97% after the second dose. </a:t>
            </a:r>
          </a:p>
          <a:p>
            <a:pPr fontAlgn="base"/>
            <a:endParaRPr lang="en-US" sz="2400" b="1" i="0" dirty="0">
              <a:solidFill>
                <a:srgbClr val="202253"/>
              </a:solidFill>
              <a:effectLst/>
              <a:latin typeface="+mj-lt"/>
            </a:endParaRPr>
          </a:p>
          <a:p>
            <a:pPr fontAlgn="base"/>
            <a:r>
              <a:rPr lang="en-US" sz="2400" b="1" i="0" dirty="0">
                <a:solidFill>
                  <a:srgbClr val="202253"/>
                </a:solidFill>
                <a:effectLst/>
                <a:latin typeface="+mj-lt"/>
              </a:rPr>
              <a:t>COVID-19 vaccination during pregnancy can help protect the baby, too!</a:t>
            </a:r>
            <a:endParaRPr lang="en-US" sz="2400" b="0" i="0" dirty="0">
              <a:solidFill>
                <a:srgbClr val="202253"/>
              </a:solidFill>
              <a:effectLst/>
              <a:latin typeface="+mj-lt"/>
            </a:endParaRPr>
          </a:p>
        </p:txBody>
      </p:sp>
    </p:spTree>
    <p:extLst>
      <p:ext uri="{BB962C8B-B14F-4D97-AF65-F5344CB8AC3E}">
        <p14:creationId xmlns:p14="http://schemas.microsoft.com/office/powerpoint/2010/main" val="5150909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96974-391A-431B-F7CB-D7E6C87509C9}"/>
              </a:ext>
            </a:extLst>
          </p:cNvPr>
          <p:cNvSpPr>
            <a:spLocks noGrp="1"/>
          </p:cNvSpPr>
          <p:nvPr>
            <p:ph type="title"/>
          </p:nvPr>
        </p:nvSpPr>
        <p:spPr/>
        <p:txBody>
          <a:bodyPr/>
          <a:lstStyle/>
          <a:p>
            <a:r>
              <a:rPr lang="en-US" dirty="0"/>
              <a:t>Reason #3: COVID-19 vaccines are safe</a:t>
            </a:r>
          </a:p>
        </p:txBody>
      </p:sp>
      <p:pic>
        <p:nvPicPr>
          <p:cNvPr id="9" name="Picture 8">
            <a:extLst>
              <a:ext uri="{FF2B5EF4-FFF2-40B4-BE49-F238E27FC236}">
                <a16:creationId xmlns:a16="http://schemas.microsoft.com/office/drawing/2014/main" id="{AD7479D4-3280-789C-27AF-9A199B682B40}"/>
              </a:ext>
            </a:extLst>
          </p:cNvPr>
          <p:cNvPicPr>
            <a:picLocks noChangeAspect="1"/>
          </p:cNvPicPr>
          <p:nvPr/>
        </p:nvPicPr>
        <p:blipFill>
          <a:blip r:embed="rId3"/>
          <a:stretch>
            <a:fillRect/>
          </a:stretch>
        </p:blipFill>
        <p:spPr>
          <a:xfrm>
            <a:off x="299906" y="2040653"/>
            <a:ext cx="11592187" cy="3619918"/>
          </a:xfrm>
          <a:prstGeom prst="rect">
            <a:avLst/>
          </a:prstGeom>
        </p:spPr>
      </p:pic>
    </p:spTree>
    <p:extLst>
      <p:ext uri="{BB962C8B-B14F-4D97-AF65-F5344CB8AC3E}">
        <p14:creationId xmlns:p14="http://schemas.microsoft.com/office/powerpoint/2010/main" val="2967332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FFF331-0ADC-943B-5BC1-170A7F1153CB}"/>
              </a:ext>
            </a:extLst>
          </p:cNvPr>
          <p:cNvPicPr>
            <a:picLocks noChangeAspect="1"/>
          </p:cNvPicPr>
          <p:nvPr/>
        </p:nvPicPr>
        <p:blipFill>
          <a:blip r:embed="rId3"/>
          <a:stretch>
            <a:fillRect/>
          </a:stretch>
        </p:blipFill>
        <p:spPr>
          <a:xfrm>
            <a:off x="299905" y="1834282"/>
            <a:ext cx="11592187" cy="4032659"/>
          </a:xfrm>
          <a:prstGeom prst="rect">
            <a:avLst/>
          </a:prstGeom>
        </p:spPr>
      </p:pic>
      <p:sp>
        <p:nvSpPr>
          <p:cNvPr id="2" name="Title 1">
            <a:extLst>
              <a:ext uri="{FF2B5EF4-FFF2-40B4-BE49-F238E27FC236}">
                <a16:creationId xmlns:a16="http://schemas.microsoft.com/office/drawing/2014/main" id="{65A96974-391A-431B-F7CB-D7E6C87509C9}"/>
              </a:ext>
            </a:extLst>
          </p:cNvPr>
          <p:cNvSpPr>
            <a:spLocks noGrp="1"/>
          </p:cNvSpPr>
          <p:nvPr>
            <p:ph type="title"/>
          </p:nvPr>
        </p:nvSpPr>
        <p:spPr/>
        <p:txBody>
          <a:bodyPr/>
          <a:lstStyle/>
          <a:p>
            <a:r>
              <a:rPr lang="en-US" dirty="0"/>
              <a:t>Reason #3: COVID-19 vaccines are safe</a:t>
            </a:r>
          </a:p>
        </p:txBody>
      </p:sp>
    </p:spTree>
    <p:extLst>
      <p:ext uri="{BB962C8B-B14F-4D97-AF65-F5344CB8AC3E}">
        <p14:creationId xmlns:p14="http://schemas.microsoft.com/office/powerpoint/2010/main" val="4275482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5DC671-AA16-5596-D73D-784538ADD4C2}"/>
              </a:ext>
            </a:extLst>
          </p:cNvPr>
          <p:cNvPicPr>
            <a:picLocks noChangeAspect="1"/>
          </p:cNvPicPr>
          <p:nvPr/>
        </p:nvPicPr>
        <p:blipFill>
          <a:blip r:embed="rId3"/>
          <a:stretch>
            <a:fillRect/>
          </a:stretch>
        </p:blipFill>
        <p:spPr>
          <a:xfrm>
            <a:off x="299905" y="1834281"/>
            <a:ext cx="11697474" cy="4032659"/>
          </a:xfrm>
          <a:prstGeom prst="rect">
            <a:avLst/>
          </a:prstGeom>
        </p:spPr>
      </p:pic>
      <p:sp>
        <p:nvSpPr>
          <p:cNvPr id="2" name="Title 1">
            <a:extLst>
              <a:ext uri="{FF2B5EF4-FFF2-40B4-BE49-F238E27FC236}">
                <a16:creationId xmlns:a16="http://schemas.microsoft.com/office/drawing/2014/main" id="{65A96974-391A-431B-F7CB-D7E6C87509C9}"/>
              </a:ext>
            </a:extLst>
          </p:cNvPr>
          <p:cNvSpPr>
            <a:spLocks noGrp="1"/>
          </p:cNvSpPr>
          <p:nvPr>
            <p:ph type="title"/>
          </p:nvPr>
        </p:nvSpPr>
        <p:spPr/>
        <p:txBody>
          <a:bodyPr/>
          <a:lstStyle/>
          <a:p>
            <a:r>
              <a:rPr lang="en-US" dirty="0"/>
              <a:t>Reason #3: COVID-19 vaccines are safe</a:t>
            </a:r>
          </a:p>
        </p:txBody>
      </p:sp>
    </p:spTree>
    <p:extLst>
      <p:ext uri="{BB962C8B-B14F-4D97-AF65-F5344CB8AC3E}">
        <p14:creationId xmlns:p14="http://schemas.microsoft.com/office/powerpoint/2010/main" val="4009997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EE3A0D-4410-A187-029A-5344CD3BB6D6}"/>
              </a:ext>
            </a:extLst>
          </p:cNvPr>
          <p:cNvPicPr>
            <a:picLocks noChangeAspect="1"/>
          </p:cNvPicPr>
          <p:nvPr/>
        </p:nvPicPr>
        <p:blipFill>
          <a:blip r:embed="rId3"/>
          <a:stretch>
            <a:fillRect/>
          </a:stretch>
        </p:blipFill>
        <p:spPr>
          <a:xfrm>
            <a:off x="299904" y="1834282"/>
            <a:ext cx="11609167" cy="4032658"/>
          </a:xfrm>
          <a:prstGeom prst="rect">
            <a:avLst/>
          </a:prstGeom>
        </p:spPr>
      </p:pic>
      <p:sp>
        <p:nvSpPr>
          <p:cNvPr id="2" name="Title 1">
            <a:extLst>
              <a:ext uri="{FF2B5EF4-FFF2-40B4-BE49-F238E27FC236}">
                <a16:creationId xmlns:a16="http://schemas.microsoft.com/office/drawing/2014/main" id="{65A96974-391A-431B-F7CB-D7E6C87509C9}"/>
              </a:ext>
            </a:extLst>
          </p:cNvPr>
          <p:cNvSpPr>
            <a:spLocks noGrp="1"/>
          </p:cNvSpPr>
          <p:nvPr>
            <p:ph type="title"/>
          </p:nvPr>
        </p:nvSpPr>
        <p:spPr/>
        <p:txBody>
          <a:bodyPr/>
          <a:lstStyle/>
          <a:p>
            <a:r>
              <a:rPr lang="en-US" dirty="0"/>
              <a:t>Reason #3: COVID-19 vaccines are safe</a:t>
            </a:r>
          </a:p>
        </p:txBody>
      </p:sp>
    </p:spTree>
    <p:extLst>
      <p:ext uri="{BB962C8B-B14F-4D97-AF65-F5344CB8AC3E}">
        <p14:creationId xmlns:p14="http://schemas.microsoft.com/office/powerpoint/2010/main" val="40170997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E1E50-BA79-8485-487B-FC039C9146AC}"/>
              </a:ext>
            </a:extLst>
          </p:cNvPr>
          <p:cNvSpPr>
            <a:spLocks noGrp="1"/>
          </p:cNvSpPr>
          <p:nvPr>
            <p:ph type="title"/>
          </p:nvPr>
        </p:nvSpPr>
        <p:spPr/>
        <p:txBody>
          <a:bodyPr/>
          <a:lstStyle/>
          <a:p>
            <a:r>
              <a:rPr lang="en-US" dirty="0"/>
              <a:t>Reason #3: COVID-19 vaccines are safe</a:t>
            </a:r>
          </a:p>
        </p:txBody>
      </p:sp>
      <p:sp>
        <p:nvSpPr>
          <p:cNvPr id="4" name="Content Placeholder 2">
            <a:extLst>
              <a:ext uri="{FF2B5EF4-FFF2-40B4-BE49-F238E27FC236}">
                <a16:creationId xmlns:a16="http://schemas.microsoft.com/office/drawing/2014/main" id="{C8074CB1-E62C-C5CA-2598-627CB77F1FFB}"/>
              </a:ext>
            </a:extLst>
          </p:cNvPr>
          <p:cNvSpPr>
            <a:spLocks noGrp="1"/>
          </p:cNvSpPr>
          <p:nvPr>
            <p:ph idx="1"/>
          </p:nvPr>
        </p:nvSpPr>
        <p:spPr>
          <a:xfrm>
            <a:off x="617538" y="1770063"/>
            <a:ext cx="9613900" cy="3598862"/>
          </a:xfrm>
        </p:spPr>
        <p:txBody>
          <a:bodyPr vert="horz" lIns="91440" tIns="45720" rIns="91440" bIns="45720" rtlCol="0" anchor="t">
            <a:noAutofit/>
          </a:bodyPr>
          <a:lstStyle/>
          <a:p>
            <a:pPr marL="0" indent="0" algn="ctr">
              <a:buNone/>
            </a:pPr>
            <a:r>
              <a:rPr lang="en-US" sz="3600" b="1" dirty="0">
                <a:solidFill>
                  <a:srgbClr val="202253"/>
                </a:solidFill>
              </a:rPr>
              <a:t>You should know…</a:t>
            </a:r>
          </a:p>
          <a:p>
            <a:pPr marL="0" indent="0" algn="ctr">
              <a:buNone/>
            </a:pPr>
            <a:endParaRPr lang="en-US" sz="3600" b="1" dirty="0">
              <a:solidFill>
                <a:srgbClr val="202253"/>
              </a:solidFill>
            </a:endParaRPr>
          </a:p>
          <a:p>
            <a:pPr marL="0" indent="0" algn="ctr">
              <a:buNone/>
            </a:pPr>
            <a:r>
              <a:rPr lang="en-US" sz="3200" b="1" i="0" dirty="0">
                <a:solidFill>
                  <a:srgbClr val="0070C0"/>
                </a:solidFill>
                <a:effectLst/>
                <a:latin typeface="+mj-lt"/>
              </a:rPr>
              <a:t>Your ability to get pregnant </a:t>
            </a:r>
            <a:r>
              <a:rPr lang="en-US" sz="3200" b="1" i="0" dirty="0">
                <a:solidFill>
                  <a:srgbClr val="00B050"/>
                </a:solidFill>
                <a:effectLst/>
                <a:latin typeface="+mj-lt"/>
              </a:rPr>
              <a:t>remains the same</a:t>
            </a:r>
            <a:r>
              <a:rPr lang="en-US" sz="3200" b="1" i="0" dirty="0">
                <a:solidFill>
                  <a:srgbClr val="0070C0"/>
                </a:solidFill>
                <a:effectLst/>
                <a:latin typeface="+mj-lt"/>
              </a:rPr>
              <a:t> after COVID-19 vaccination.</a:t>
            </a:r>
          </a:p>
          <a:p>
            <a:pPr marL="0" indent="0" algn="ctr">
              <a:buNone/>
            </a:pPr>
            <a:endParaRPr lang="en-US" sz="3200" b="1" i="0" dirty="0">
              <a:solidFill>
                <a:srgbClr val="0070C0"/>
              </a:solidFill>
              <a:effectLst/>
              <a:latin typeface="+mj-lt"/>
            </a:endParaRPr>
          </a:p>
          <a:p>
            <a:pPr marL="0" indent="0" algn="ctr">
              <a:buNone/>
            </a:pPr>
            <a:r>
              <a:rPr lang="en-US" sz="3200" b="1" i="0" dirty="0">
                <a:solidFill>
                  <a:srgbClr val="0070C0"/>
                </a:solidFill>
                <a:effectLst/>
                <a:latin typeface="+mj-lt"/>
              </a:rPr>
              <a:t>O.B.s recommend vaccination for anyone who may consider getting pregnant in the future.</a:t>
            </a:r>
          </a:p>
          <a:p>
            <a:pPr lvl="1"/>
            <a:endParaRPr lang="en-US" dirty="0"/>
          </a:p>
        </p:txBody>
      </p:sp>
    </p:spTree>
    <p:extLst>
      <p:ext uri="{BB962C8B-B14F-4D97-AF65-F5344CB8AC3E}">
        <p14:creationId xmlns:p14="http://schemas.microsoft.com/office/powerpoint/2010/main" val="3952695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9D5159-39A6-50AB-56AA-F6BC2A6DF04E}"/>
              </a:ext>
            </a:extLst>
          </p:cNvPr>
          <p:cNvSpPr/>
          <p:nvPr/>
        </p:nvSpPr>
        <p:spPr>
          <a:xfrm>
            <a:off x="109730" y="2852168"/>
            <a:ext cx="10231360" cy="4005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1AD677-209B-6135-8161-F6BF45CFEE59}"/>
              </a:ext>
            </a:extLst>
          </p:cNvPr>
          <p:cNvSpPr>
            <a:spLocks noGrp="1"/>
          </p:cNvSpPr>
          <p:nvPr>
            <p:ph type="title"/>
          </p:nvPr>
        </p:nvSpPr>
        <p:spPr/>
        <p:txBody>
          <a:bodyPr/>
          <a:lstStyle/>
          <a:p>
            <a:r>
              <a:rPr lang="en-US"/>
              <a:t>The Story of Anakin Das</a:t>
            </a:r>
          </a:p>
        </p:txBody>
      </p:sp>
      <p:pic>
        <p:nvPicPr>
          <p:cNvPr id="5" name="Content Placeholder 4">
            <a:extLst>
              <a:ext uri="{FF2B5EF4-FFF2-40B4-BE49-F238E27FC236}">
                <a16:creationId xmlns:a16="http://schemas.microsoft.com/office/drawing/2014/main" id="{ABBDEE24-149D-2793-3572-49B80252C3EA}"/>
              </a:ext>
            </a:extLst>
          </p:cNvPr>
          <p:cNvPicPr>
            <a:picLocks noGrp="1" noChangeAspect="1"/>
          </p:cNvPicPr>
          <p:nvPr>
            <p:ph idx="1"/>
          </p:nvPr>
        </p:nvPicPr>
        <p:blipFill>
          <a:blip r:embed="rId2"/>
          <a:stretch>
            <a:fillRect/>
          </a:stretch>
        </p:blipFill>
        <p:spPr>
          <a:xfrm>
            <a:off x="617500" y="3153747"/>
            <a:ext cx="3108083" cy="3128331"/>
          </a:xfrm>
        </p:spPr>
      </p:pic>
      <p:sp>
        <p:nvSpPr>
          <p:cNvPr id="6" name="TextBox 5">
            <a:extLst>
              <a:ext uri="{FF2B5EF4-FFF2-40B4-BE49-F238E27FC236}">
                <a16:creationId xmlns:a16="http://schemas.microsoft.com/office/drawing/2014/main" id="{27FD70E4-11E2-1D10-E1DE-E100B562DA73}"/>
              </a:ext>
            </a:extLst>
          </p:cNvPr>
          <p:cNvSpPr txBox="1"/>
          <p:nvPr/>
        </p:nvSpPr>
        <p:spPr>
          <a:xfrm>
            <a:off x="4041605" y="3285931"/>
            <a:ext cx="5970142" cy="1754326"/>
          </a:xfrm>
          <a:prstGeom prst="rect">
            <a:avLst/>
          </a:prstGeom>
          <a:noFill/>
        </p:spPr>
        <p:txBody>
          <a:bodyPr wrap="square" rtlCol="0">
            <a:spAutoFit/>
          </a:bodyPr>
          <a:lstStyle/>
          <a:p>
            <a:r>
              <a:rPr lang="en-US" b="0" i="0">
                <a:solidFill>
                  <a:srgbClr val="707070"/>
                </a:solidFill>
                <a:effectLst/>
                <a:latin typeface="Lato" panose="020F0502020204030203" pitchFamily="34" charset="0"/>
              </a:rPr>
              <a:t>Anakin was born 10 weeks premature as a result of his mother contracting influenza while pregnant. He now suffers from chronic lung disease.</a:t>
            </a:r>
          </a:p>
          <a:p>
            <a:endParaRPr lang="en-US">
              <a:solidFill>
                <a:srgbClr val="707070"/>
              </a:solidFill>
              <a:latin typeface="Lato" panose="020F0502020204030203" pitchFamily="34" charset="0"/>
            </a:endParaRPr>
          </a:p>
          <a:p>
            <a:r>
              <a:rPr lang="en-US">
                <a:solidFill>
                  <a:srgbClr val="707070"/>
                </a:solidFill>
                <a:latin typeface="Lato" panose="020F0502020204030203" pitchFamily="34" charset="0"/>
              </a:rPr>
              <a:t>Read the full story: </a:t>
            </a:r>
            <a:r>
              <a:rPr lang="en-US">
                <a:solidFill>
                  <a:srgbClr val="707070"/>
                </a:solidFill>
                <a:latin typeface="Lato" panose="020F0502020204030203" pitchFamily="34" charset="0"/>
                <a:hlinkClick r:id="rId3"/>
              </a:rPr>
              <a:t>familiesfightingflu.org/family-story/the-das-family/</a:t>
            </a:r>
            <a:endParaRPr lang="en-US"/>
          </a:p>
        </p:txBody>
      </p:sp>
      <p:pic>
        <p:nvPicPr>
          <p:cNvPr id="3" name="Picture 2">
            <a:extLst>
              <a:ext uri="{FF2B5EF4-FFF2-40B4-BE49-F238E27FC236}">
                <a16:creationId xmlns:a16="http://schemas.microsoft.com/office/drawing/2014/main" id="{67BC265E-DEAC-948A-30F5-57C0539C185A}"/>
              </a:ext>
            </a:extLst>
          </p:cNvPr>
          <p:cNvPicPr>
            <a:picLocks noChangeAspect="1"/>
          </p:cNvPicPr>
          <p:nvPr/>
        </p:nvPicPr>
        <p:blipFill>
          <a:blip r:embed="rId4"/>
          <a:stretch>
            <a:fillRect/>
          </a:stretch>
        </p:blipFill>
        <p:spPr>
          <a:xfrm>
            <a:off x="109729" y="1611600"/>
            <a:ext cx="10231360" cy="1240568"/>
          </a:xfrm>
          <a:prstGeom prst="rect">
            <a:avLst/>
          </a:prstGeom>
        </p:spPr>
      </p:pic>
      <p:pic>
        <p:nvPicPr>
          <p:cNvPr id="2050" name="Picture 2" descr="Families Fighting Flu">
            <a:extLst>
              <a:ext uri="{FF2B5EF4-FFF2-40B4-BE49-F238E27FC236}">
                <a16:creationId xmlns:a16="http://schemas.microsoft.com/office/drawing/2014/main" id="{1352FA04-B24B-4C64-B0F4-DC8B9FD546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968" y="5374513"/>
            <a:ext cx="2919984" cy="842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0422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EE99D4-E9D2-C739-9D04-3EDFF235F896}"/>
              </a:ext>
            </a:extLst>
          </p:cNvPr>
          <p:cNvSpPr>
            <a:spLocks noGrp="1"/>
          </p:cNvSpPr>
          <p:nvPr>
            <p:ph type="title"/>
          </p:nvPr>
        </p:nvSpPr>
        <p:spPr/>
        <p:txBody>
          <a:bodyPr/>
          <a:lstStyle/>
          <a:p>
            <a:r>
              <a:rPr lang="en-US" dirty="0"/>
              <a:t>Are you afraid of shots? </a:t>
            </a:r>
          </a:p>
        </p:txBody>
      </p:sp>
    </p:spTree>
    <p:extLst>
      <p:ext uri="{BB962C8B-B14F-4D97-AF65-F5344CB8AC3E}">
        <p14:creationId xmlns:p14="http://schemas.microsoft.com/office/powerpoint/2010/main" val="13756687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BD2B8-9300-5A2B-5140-98087E51F67C}"/>
              </a:ext>
            </a:extLst>
          </p:cNvPr>
          <p:cNvSpPr>
            <a:spLocks noGrp="1"/>
          </p:cNvSpPr>
          <p:nvPr>
            <p:ph type="title"/>
          </p:nvPr>
        </p:nvSpPr>
        <p:spPr/>
        <p:txBody>
          <a:bodyPr>
            <a:normAutofit fontScale="90000"/>
          </a:bodyPr>
          <a:lstStyle/>
          <a:p>
            <a:r>
              <a:rPr lang="en-US" dirty="0"/>
              <a:t>3 easy ways to manage fear of shot pain</a:t>
            </a:r>
          </a:p>
        </p:txBody>
      </p:sp>
      <p:sp>
        <p:nvSpPr>
          <p:cNvPr id="3" name="Content Placeholder 2">
            <a:extLst>
              <a:ext uri="{FF2B5EF4-FFF2-40B4-BE49-F238E27FC236}">
                <a16:creationId xmlns:a16="http://schemas.microsoft.com/office/drawing/2014/main" id="{1B7AB0A4-B2F0-8CC5-490C-8E3E61B943B4}"/>
              </a:ext>
            </a:extLst>
          </p:cNvPr>
          <p:cNvSpPr>
            <a:spLocks noGrp="1"/>
          </p:cNvSpPr>
          <p:nvPr>
            <p:ph idx="1"/>
          </p:nvPr>
        </p:nvSpPr>
        <p:spPr>
          <a:xfrm>
            <a:off x="617500" y="1770190"/>
            <a:ext cx="6376687" cy="4066405"/>
          </a:xfrm>
        </p:spPr>
        <p:txBody>
          <a:bodyPr vert="horz" lIns="91440" tIns="45720" rIns="91440" bIns="45720" rtlCol="0" anchor="t">
            <a:normAutofit/>
          </a:bodyPr>
          <a:lstStyle/>
          <a:p>
            <a:pPr marL="514350" indent="-514350" fontAlgn="base">
              <a:buAutoNum type="arabicPeriod"/>
            </a:pPr>
            <a:r>
              <a:rPr lang="en-US" sz="3600" b="1" dirty="0">
                <a:solidFill>
                  <a:srgbClr val="202253"/>
                </a:solidFill>
                <a:latin typeface="+mj-lt"/>
              </a:rPr>
              <a:t>Use distraction. </a:t>
            </a:r>
          </a:p>
          <a:p>
            <a:pPr algn="l" fontAlgn="base">
              <a:buFont typeface="Arial" panose="020B0604020202020204" pitchFamily="34" charset="0"/>
              <a:buChar char="•"/>
            </a:pPr>
            <a:r>
              <a:rPr lang="en-US" sz="2800" b="1" i="0" dirty="0">
                <a:solidFill>
                  <a:srgbClr val="0078D2"/>
                </a:solidFill>
                <a:effectLst/>
                <a:latin typeface="+mj-lt"/>
              </a:rPr>
              <a:t>Take your attention </a:t>
            </a:r>
            <a:r>
              <a:rPr lang="en-US" sz="2800" b="1" i="1" dirty="0">
                <a:solidFill>
                  <a:srgbClr val="0078D2"/>
                </a:solidFill>
                <a:effectLst/>
                <a:latin typeface="+mj-lt"/>
              </a:rPr>
              <a:t>away</a:t>
            </a:r>
            <a:r>
              <a:rPr lang="en-US" sz="2800" b="1" i="0" dirty="0">
                <a:solidFill>
                  <a:srgbClr val="0078D2"/>
                </a:solidFill>
                <a:effectLst/>
                <a:latin typeface="+mj-lt"/>
              </a:rPr>
              <a:t> from the procedure. </a:t>
            </a:r>
          </a:p>
          <a:p>
            <a:pPr algn="l" fontAlgn="base">
              <a:buFont typeface="Arial" panose="020B0604020202020204" pitchFamily="34" charset="0"/>
              <a:buChar char="•"/>
            </a:pPr>
            <a:r>
              <a:rPr lang="en-US" sz="2800" b="1" i="0" dirty="0">
                <a:solidFill>
                  <a:srgbClr val="0078D2"/>
                </a:solidFill>
                <a:effectLst/>
                <a:latin typeface="+mj-lt"/>
              </a:rPr>
              <a:t>Use something that will work for </a:t>
            </a:r>
            <a:r>
              <a:rPr lang="en-US" sz="2800" b="1" i="0" u="sng" dirty="0">
                <a:solidFill>
                  <a:srgbClr val="0078D2"/>
                </a:solidFill>
                <a:effectLst/>
                <a:latin typeface="+mj-lt"/>
              </a:rPr>
              <a:t>you</a:t>
            </a:r>
            <a:r>
              <a:rPr lang="en-US" sz="2800" b="1" i="0" dirty="0">
                <a:solidFill>
                  <a:srgbClr val="0078D2"/>
                </a:solidFill>
                <a:effectLst/>
                <a:latin typeface="+mj-lt"/>
              </a:rPr>
              <a:t>.</a:t>
            </a:r>
          </a:p>
          <a:p>
            <a:pPr algn="l" fontAlgn="base">
              <a:buFont typeface="Arial" panose="020B0604020202020204" pitchFamily="34" charset="0"/>
              <a:buChar char="•"/>
            </a:pPr>
            <a:r>
              <a:rPr lang="en-US" sz="2800" b="1" i="0" dirty="0">
                <a:solidFill>
                  <a:srgbClr val="0078D2"/>
                </a:solidFill>
                <a:effectLst/>
                <a:latin typeface="+mj-lt"/>
              </a:rPr>
              <a:t>If one isn't working, try different distractions as needed.</a:t>
            </a:r>
          </a:p>
        </p:txBody>
      </p:sp>
      <p:pic>
        <p:nvPicPr>
          <p:cNvPr id="5" name="Picture 4" descr="A picture containing text, person&#10;&#10;Description automatically generated">
            <a:extLst>
              <a:ext uri="{FF2B5EF4-FFF2-40B4-BE49-F238E27FC236}">
                <a16:creationId xmlns:a16="http://schemas.microsoft.com/office/drawing/2014/main" id="{499F06B6-9E2A-EB07-E66A-493FF4357327}"/>
              </a:ext>
            </a:extLst>
          </p:cNvPr>
          <p:cNvPicPr>
            <a:picLocks noChangeAspect="1"/>
          </p:cNvPicPr>
          <p:nvPr/>
        </p:nvPicPr>
        <p:blipFill>
          <a:blip r:embed="rId3"/>
          <a:stretch>
            <a:fillRect/>
          </a:stretch>
        </p:blipFill>
        <p:spPr>
          <a:xfrm>
            <a:off x="7246163" y="2454766"/>
            <a:ext cx="4328337" cy="2885558"/>
          </a:xfrm>
          <a:prstGeom prst="rect">
            <a:avLst/>
          </a:prstGeom>
        </p:spPr>
      </p:pic>
    </p:spTree>
    <p:extLst>
      <p:ext uri="{BB962C8B-B14F-4D97-AF65-F5344CB8AC3E}">
        <p14:creationId xmlns:p14="http://schemas.microsoft.com/office/powerpoint/2010/main" val="27841911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7082-4E36-3A70-2B7A-773EC7E21D25}"/>
              </a:ext>
            </a:extLst>
          </p:cNvPr>
          <p:cNvSpPr>
            <a:spLocks noGrp="1"/>
          </p:cNvSpPr>
          <p:nvPr>
            <p:ph type="title"/>
          </p:nvPr>
        </p:nvSpPr>
        <p:spPr/>
        <p:txBody>
          <a:bodyPr>
            <a:normAutofit fontScale="90000"/>
          </a:bodyPr>
          <a:lstStyle/>
          <a:p>
            <a:r>
              <a:rPr lang="en-US" dirty="0"/>
              <a:t>3 easy ways to manage fear of shot pain</a:t>
            </a:r>
          </a:p>
        </p:txBody>
      </p:sp>
      <p:sp>
        <p:nvSpPr>
          <p:cNvPr id="3" name="Content Placeholder 2">
            <a:extLst>
              <a:ext uri="{FF2B5EF4-FFF2-40B4-BE49-F238E27FC236}">
                <a16:creationId xmlns:a16="http://schemas.microsoft.com/office/drawing/2014/main" id="{4214785B-EE25-49D1-75BE-78C496B4106D}"/>
              </a:ext>
            </a:extLst>
          </p:cNvPr>
          <p:cNvSpPr>
            <a:spLocks noGrp="1"/>
          </p:cNvSpPr>
          <p:nvPr>
            <p:ph idx="1"/>
          </p:nvPr>
        </p:nvSpPr>
        <p:spPr>
          <a:xfrm>
            <a:off x="6470461" y="2088212"/>
            <a:ext cx="5375690" cy="4718158"/>
          </a:xfrm>
        </p:spPr>
        <p:txBody>
          <a:bodyPr vert="horz" lIns="91440" tIns="45720" rIns="91440" bIns="45720" rtlCol="0" anchor="t">
            <a:normAutofit/>
          </a:bodyPr>
          <a:lstStyle/>
          <a:p>
            <a:pPr marL="0" indent="0">
              <a:buNone/>
            </a:pPr>
            <a:r>
              <a:rPr lang="en-US" sz="3600" b="1" dirty="0">
                <a:solidFill>
                  <a:srgbClr val="202253"/>
                </a:solidFill>
              </a:rPr>
              <a:t>2. Rub the skin. </a:t>
            </a:r>
          </a:p>
          <a:p>
            <a:pPr marL="0" indent="0">
              <a:buNone/>
            </a:pPr>
            <a:r>
              <a:rPr lang="en-US" sz="2800" b="1" i="0" dirty="0">
                <a:solidFill>
                  <a:srgbClr val="0078D2"/>
                </a:solidFill>
                <a:effectLst/>
                <a:latin typeface="Lato"/>
                <a:ea typeface="Lato"/>
                <a:cs typeface="Lato"/>
              </a:rPr>
              <a:t>Ask the nurse to rub/stroke your arm near the injection site before and during vaccine injections. </a:t>
            </a:r>
            <a:endParaRPr lang="en-US" sz="2800" b="1" dirty="0">
              <a:solidFill>
                <a:srgbClr val="0078D2"/>
              </a:solidFill>
              <a:latin typeface="Lato"/>
              <a:ea typeface="Lato"/>
              <a:cs typeface="Lato"/>
            </a:endParaRPr>
          </a:p>
        </p:txBody>
      </p:sp>
      <p:pic>
        <p:nvPicPr>
          <p:cNvPr id="3074" name="Picture 2">
            <a:extLst>
              <a:ext uri="{FF2B5EF4-FFF2-40B4-BE49-F238E27FC236}">
                <a16:creationId xmlns:a16="http://schemas.microsoft.com/office/drawing/2014/main" id="{1A8C1CD3-89C1-D188-60D8-48BB142E8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157" y="2088212"/>
            <a:ext cx="4810384" cy="367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7092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F73C-422A-37CE-D847-0C5CE67CAFD3}"/>
              </a:ext>
            </a:extLst>
          </p:cNvPr>
          <p:cNvSpPr>
            <a:spLocks noGrp="1"/>
          </p:cNvSpPr>
          <p:nvPr>
            <p:ph type="title"/>
          </p:nvPr>
        </p:nvSpPr>
        <p:spPr/>
        <p:txBody>
          <a:bodyPr>
            <a:normAutofit fontScale="90000"/>
          </a:bodyPr>
          <a:lstStyle/>
          <a:p>
            <a:r>
              <a:rPr lang="en-US" dirty="0"/>
              <a:t>3 easy ways to manage fear of shot pain</a:t>
            </a:r>
          </a:p>
        </p:txBody>
      </p:sp>
      <p:sp>
        <p:nvSpPr>
          <p:cNvPr id="3" name="Content Placeholder 2">
            <a:extLst>
              <a:ext uri="{FF2B5EF4-FFF2-40B4-BE49-F238E27FC236}">
                <a16:creationId xmlns:a16="http://schemas.microsoft.com/office/drawing/2014/main" id="{A7422A3E-A733-F137-A6D1-2499CD4AEDC8}"/>
              </a:ext>
            </a:extLst>
          </p:cNvPr>
          <p:cNvSpPr>
            <a:spLocks noGrp="1"/>
          </p:cNvSpPr>
          <p:nvPr>
            <p:ph idx="1"/>
          </p:nvPr>
        </p:nvSpPr>
        <p:spPr>
          <a:xfrm>
            <a:off x="617498" y="2188660"/>
            <a:ext cx="5131547" cy="4153954"/>
          </a:xfrm>
        </p:spPr>
        <p:txBody>
          <a:bodyPr vert="horz" lIns="91440" tIns="45720" rIns="91440" bIns="45720" rtlCol="0" anchor="t">
            <a:normAutofit/>
          </a:bodyPr>
          <a:lstStyle/>
          <a:p>
            <a:pPr marL="0" indent="0">
              <a:buNone/>
            </a:pPr>
            <a:r>
              <a:rPr lang="en-US" sz="3600" b="1" dirty="0">
                <a:solidFill>
                  <a:srgbClr val="202253"/>
                </a:solidFill>
              </a:rPr>
              <a:t>3. Take deep breaths</a:t>
            </a:r>
          </a:p>
          <a:p>
            <a:pPr marL="0" indent="0">
              <a:buNone/>
            </a:pPr>
            <a:r>
              <a:rPr lang="en-US" sz="2800" b="1" i="0" dirty="0">
                <a:solidFill>
                  <a:srgbClr val="0078D2"/>
                </a:solidFill>
                <a:effectLst/>
                <a:latin typeface="Lato"/>
                <a:ea typeface="Lato"/>
                <a:cs typeface="Lato"/>
              </a:rPr>
              <a:t>Take slow deep breaths and follow a pattern such as breathing in through the nose and out through the mouth.</a:t>
            </a:r>
            <a:endParaRPr lang="en-US" sz="2800" b="1" dirty="0">
              <a:solidFill>
                <a:srgbClr val="0078D2"/>
              </a:solidFill>
              <a:latin typeface="Lato"/>
              <a:ea typeface="Lato"/>
              <a:cs typeface="Lato"/>
            </a:endParaRPr>
          </a:p>
        </p:txBody>
      </p:sp>
      <p:pic>
        <p:nvPicPr>
          <p:cNvPr id="5" name="Picture 4" descr="A picture containing text, tree, plant&#10;&#10;Description automatically generated">
            <a:extLst>
              <a:ext uri="{FF2B5EF4-FFF2-40B4-BE49-F238E27FC236}">
                <a16:creationId xmlns:a16="http://schemas.microsoft.com/office/drawing/2014/main" id="{B43C3C05-2C93-247B-CD06-52AF3F4E1AEE}"/>
              </a:ext>
            </a:extLst>
          </p:cNvPr>
          <p:cNvPicPr>
            <a:picLocks noChangeAspect="1"/>
          </p:cNvPicPr>
          <p:nvPr/>
        </p:nvPicPr>
        <p:blipFill>
          <a:blip r:embed="rId3"/>
          <a:stretch>
            <a:fillRect/>
          </a:stretch>
        </p:blipFill>
        <p:spPr>
          <a:xfrm>
            <a:off x="6576314" y="2188660"/>
            <a:ext cx="4998188" cy="3332125"/>
          </a:xfrm>
          <a:prstGeom prst="rect">
            <a:avLst/>
          </a:prstGeom>
        </p:spPr>
      </p:pic>
    </p:spTree>
    <p:extLst>
      <p:ext uri="{BB962C8B-B14F-4D97-AF65-F5344CB8AC3E}">
        <p14:creationId xmlns:p14="http://schemas.microsoft.com/office/powerpoint/2010/main" val="40197950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AC3589-4497-C430-7BB1-56FE5B0E0991}"/>
              </a:ext>
            </a:extLst>
          </p:cNvPr>
          <p:cNvSpPr>
            <a:spLocks noGrp="1"/>
          </p:cNvSpPr>
          <p:nvPr>
            <p:ph type="title"/>
          </p:nvPr>
        </p:nvSpPr>
        <p:spPr/>
        <p:txBody>
          <a:bodyPr/>
          <a:lstStyle/>
          <a:p>
            <a:r>
              <a:rPr lang="en-US" dirty="0"/>
              <a:t>Wrap Up</a:t>
            </a:r>
          </a:p>
        </p:txBody>
      </p:sp>
    </p:spTree>
    <p:extLst>
      <p:ext uri="{BB962C8B-B14F-4D97-AF65-F5344CB8AC3E}">
        <p14:creationId xmlns:p14="http://schemas.microsoft.com/office/powerpoint/2010/main" val="3401374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9EAA3-2537-E92E-4C8D-50EE0CC0C80D}"/>
              </a:ext>
            </a:extLst>
          </p:cNvPr>
          <p:cNvSpPr>
            <a:spLocks noGrp="1"/>
          </p:cNvSpPr>
          <p:nvPr>
            <p:ph type="title"/>
          </p:nvPr>
        </p:nvSpPr>
        <p:spPr/>
        <p:txBody>
          <a:bodyPr/>
          <a:lstStyle/>
          <a:p>
            <a:r>
              <a:rPr lang="en-US" dirty="0"/>
              <a:t>Remember what you learned</a:t>
            </a:r>
          </a:p>
        </p:txBody>
      </p:sp>
      <p:sp>
        <p:nvSpPr>
          <p:cNvPr id="3" name="Content Placeholder 2">
            <a:extLst>
              <a:ext uri="{FF2B5EF4-FFF2-40B4-BE49-F238E27FC236}">
                <a16:creationId xmlns:a16="http://schemas.microsoft.com/office/drawing/2014/main" id="{3C191ABA-5813-905D-7998-54760028686F}"/>
              </a:ext>
            </a:extLst>
          </p:cNvPr>
          <p:cNvSpPr>
            <a:spLocks noGrp="1"/>
          </p:cNvSpPr>
          <p:nvPr>
            <p:ph idx="1"/>
          </p:nvPr>
        </p:nvSpPr>
        <p:spPr/>
        <p:txBody>
          <a:bodyPr vert="horz" lIns="91440" tIns="45720" rIns="91440" bIns="45720" rtlCol="0" anchor="t">
            <a:normAutofit/>
          </a:bodyPr>
          <a:lstStyle/>
          <a:p>
            <a:pPr marL="0" indent="0" algn="ctr">
              <a:buNone/>
            </a:pPr>
            <a:r>
              <a:rPr lang="en-US" sz="3500" b="1" i="0" dirty="0">
                <a:solidFill>
                  <a:srgbClr val="003B68"/>
                </a:solidFill>
                <a:effectLst/>
                <a:latin typeface="+mj-lt"/>
              </a:rPr>
              <a:t>Which </a:t>
            </a:r>
            <a:r>
              <a:rPr lang="en-US" sz="3500" b="1" dirty="0">
                <a:solidFill>
                  <a:srgbClr val="003B68"/>
                </a:solidFill>
                <a:latin typeface="+mj-lt"/>
              </a:rPr>
              <a:t>one </a:t>
            </a:r>
            <a:r>
              <a:rPr lang="en-US" sz="3500" b="1" i="0" dirty="0">
                <a:solidFill>
                  <a:srgbClr val="003B68"/>
                </a:solidFill>
                <a:effectLst/>
                <a:latin typeface="+mj-lt"/>
              </a:rPr>
              <a:t>of these is </a:t>
            </a:r>
            <a:r>
              <a:rPr lang="en-US" sz="3500" b="1" i="0" dirty="0">
                <a:solidFill>
                  <a:schemeClr val="accent6">
                    <a:lumMod val="50000"/>
                  </a:schemeClr>
                </a:solidFill>
                <a:effectLst/>
                <a:latin typeface="+mj-lt"/>
              </a:rPr>
              <a:t>false</a:t>
            </a:r>
            <a:r>
              <a:rPr lang="en-US" sz="3500" b="1" i="0" dirty="0">
                <a:solidFill>
                  <a:srgbClr val="003B68"/>
                </a:solidFill>
                <a:effectLst/>
                <a:latin typeface="+mj-lt"/>
              </a:rPr>
              <a:t>?</a:t>
            </a:r>
            <a:r>
              <a:rPr lang="en-US" sz="3500" b="1" dirty="0">
                <a:solidFill>
                  <a:srgbClr val="003B68"/>
                </a:solidFill>
                <a:latin typeface="+mj-lt"/>
              </a:rPr>
              <a:t> </a:t>
            </a:r>
            <a:endParaRPr lang="en-US" sz="3500" b="1" i="0" dirty="0">
              <a:solidFill>
                <a:srgbClr val="003B68"/>
              </a:solidFill>
              <a:effectLst/>
              <a:latin typeface="+mj-lt"/>
            </a:endParaRPr>
          </a:p>
          <a:p>
            <a:pPr lvl="1"/>
            <a:endParaRPr lang="en-US" dirty="0">
              <a:solidFill>
                <a:srgbClr val="003B68"/>
              </a:solidFill>
              <a:latin typeface="Trebuchet MS"/>
              <a:ea typeface="Lato"/>
              <a:cs typeface="Lato"/>
            </a:endParaRPr>
          </a:p>
          <a:p>
            <a:pPr lvl="1"/>
            <a:r>
              <a:rPr lang="en-US" sz="2400" b="1" dirty="0">
                <a:solidFill>
                  <a:srgbClr val="003B68"/>
                </a:solidFill>
                <a:latin typeface="Trebuchet MS"/>
                <a:ea typeface="Lato"/>
                <a:cs typeface="Lato"/>
              </a:rPr>
              <a:t>Antibody levels in breast milk are higher if a woman received flu vaccine during pregnancy.</a:t>
            </a:r>
          </a:p>
          <a:p>
            <a:pPr lvl="1"/>
            <a:endParaRPr lang="en-US" sz="2400" b="1" dirty="0">
              <a:solidFill>
                <a:srgbClr val="003B68"/>
              </a:solidFill>
              <a:latin typeface="Trebuchet MS"/>
              <a:ea typeface="Lato"/>
              <a:cs typeface="Lato"/>
            </a:endParaRPr>
          </a:p>
          <a:p>
            <a:pPr lvl="1"/>
            <a:r>
              <a:rPr lang="en-US" sz="2400" b="1" dirty="0">
                <a:solidFill>
                  <a:srgbClr val="003B68"/>
                </a:solidFill>
                <a:latin typeface="Trebuchet MS"/>
                <a:ea typeface="Lato"/>
                <a:cs typeface="Lato"/>
              </a:rPr>
              <a:t>A flu shot can give you flu.</a:t>
            </a:r>
          </a:p>
          <a:p>
            <a:pPr lvl="1"/>
            <a:endParaRPr lang="en-US" sz="2400" b="1" dirty="0">
              <a:solidFill>
                <a:srgbClr val="003B68"/>
              </a:solidFill>
              <a:latin typeface="Trebuchet MS"/>
              <a:ea typeface="Lato"/>
              <a:cs typeface="Lato"/>
            </a:endParaRPr>
          </a:p>
          <a:p>
            <a:pPr lvl="1"/>
            <a:r>
              <a:rPr lang="en-US" sz="2400" b="1" i="0" dirty="0">
                <a:solidFill>
                  <a:srgbClr val="003B68"/>
                </a:solidFill>
                <a:effectLst/>
                <a:latin typeface="Trebuchet MS"/>
                <a:ea typeface="Lato"/>
                <a:cs typeface="Lato"/>
              </a:rPr>
              <a:t>After a flu shot it takes about two weeks before a person starts making the antibodies for protection.</a:t>
            </a:r>
            <a:endParaRPr lang="en-US" sz="2400" b="1" dirty="0">
              <a:solidFill>
                <a:srgbClr val="003B68"/>
              </a:solidFill>
              <a:latin typeface="Trebuchet MS"/>
              <a:ea typeface="Lato"/>
              <a:cs typeface="Lato"/>
            </a:endParaRPr>
          </a:p>
        </p:txBody>
      </p:sp>
    </p:spTree>
    <p:extLst>
      <p:ext uri="{BB962C8B-B14F-4D97-AF65-F5344CB8AC3E}">
        <p14:creationId xmlns:p14="http://schemas.microsoft.com/office/powerpoint/2010/main" val="38370804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B95E8-A450-20D5-8780-4EFC6119EC46}"/>
              </a:ext>
            </a:extLst>
          </p:cNvPr>
          <p:cNvSpPr>
            <a:spLocks noGrp="1"/>
          </p:cNvSpPr>
          <p:nvPr>
            <p:ph type="title"/>
          </p:nvPr>
        </p:nvSpPr>
        <p:spPr/>
        <p:txBody>
          <a:bodyPr/>
          <a:lstStyle/>
          <a:p>
            <a:r>
              <a:rPr lang="en-US" dirty="0"/>
              <a:t>Remember what you learned</a:t>
            </a:r>
          </a:p>
        </p:txBody>
      </p:sp>
      <p:sp>
        <p:nvSpPr>
          <p:cNvPr id="3" name="Content Placeholder 2">
            <a:extLst>
              <a:ext uri="{FF2B5EF4-FFF2-40B4-BE49-F238E27FC236}">
                <a16:creationId xmlns:a16="http://schemas.microsoft.com/office/drawing/2014/main" id="{E32B9FF4-649E-23AE-ECC9-2BE7DEFE56A2}"/>
              </a:ext>
            </a:extLst>
          </p:cNvPr>
          <p:cNvSpPr>
            <a:spLocks noGrp="1"/>
          </p:cNvSpPr>
          <p:nvPr>
            <p:ph idx="1"/>
          </p:nvPr>
        </p:nvSpPr>
        <p:spPr>
          <a:xfrm>
            <a:off x="617499" y="1779919"/>
            <a:ext cx="9613861" cy="3599316"/>
          </a:xfrm>
        </p:spPr>
        <p:txBody>
          <a:bodyPr vert="horz" lIns="91440" tIns="45720" rIns="91440" bIns="45720" rtlCol="0" anchor="t">
            <a:normAutofit lnSpcReduction="10000"/>
          </a:bodyPr>
          <a:lstStyle/>
          <a:p>
            <a:pPr marL="0" indent="0" algn="ctr">
              <a:buNone/>
            </a:pPr>
            <a:r>
              <a:rPr lang="en-US" sz="3500" b="1" i="0" dirty="0">
                <a:solidFill>
                  <a:srgbClr val="003B68"/>
                </a:solidFill>
                <a:effectLst/>
                <a:latin typeface="+mj-lt"/>
              </a:rPr>
              <a:t>Which </a:t>
            </a:r>
            <a:r>
              <a:rPr lang="en-US" sz="3500" b="1" dirty="0">
                <a:solidFill>
                  <a:srgbClr val="003B68"/>
                </a:solidFill>
                <a:latin typeface="+mj-lt"/>
              </a:rPr>
              <a:t>one </a:t>
            </a:r>
            <a:r>
              <a:rPr lang="en-US" sz="3500" b="1" i="0" dirty="0">
                <a:solidFill>
                  <a:srgbClr val="003B68"/>
                </a:solidFill>
                <a:effectLst/>
                <a:latin typeface="+mj-lt"/>
              </a:rPr>
              <a:t>of these is </a:t>
            </a:r>
            <a:r>
              <a:rPr lang="en-US" sz="3500" b="1" i="0" dirty="0">
                <a:solidFill>
                  <a:schemeClr val="accent6">
                    <a:lumMod val="50000"/>
                  </a:schemeClr>
                </a:solidFill>
                <a:effectLst/>
                <a:latin typeface="+mj-lt"/>
              </a:rPr>
              <a:t>false</a:t>
            </a:r>
            <a:r>
              <a:rPr lang="en-US" sz="3500" b="1" i="0" dirty="0">
                <a:solidFill>
                  <a:srgbClr val="003B68"/>
                </a:solidFill>
                <a:effectLst/>
                <a:latin typeface="+mj-lt"/>
              </a:rPr>
              <a:t>?</a:t>
            </a:r>
            <a:r>
              <a:rPr lang="en-US" sz="3500" b="1" dirty="0">
                <a:solidFill>
                  <a:srgbClr val="003B68"/>
                </a:solidFill>
                <a:latin typeface="+mj-lt"/>
              </a:rPr>
              <a:t> </a:t>
            </a:r>
            <a:endParaRPr lang="en-US" sz="3500" b="1" i="0" dirty="0">
              <a:solidFill>
                <a:srgbClr val="202253"/>
              </a:solidFill>
              <a:effectLst/>
              <a:latin typeface="+mj-lt"/>
            </a:endParaRPr>
          </a:p>
          <a:p>
            <a:pPr lvl="1"/>
            <a:endParaRPr lang="en-US" b="1" dirty="0">
              <a:solidFill>
                <a:srgbClr val="003B68"/>
              </a:solidFill>
              <a:latin typeface="Trebuchet MS"/>
              <a:ea typeface="Lato"/>
              <a:cs typeface="Lato"/>
            </a:endParaRPr>
          </a:p>
          <a:p>
            <a:pPr lvl="1"/>
            <a:r>
              <a:rPr lang="en-US" sz="2400" b="1" dirty="0">
                <a:solidFill>
                  <a:srgbClr val="003B68"/>
                </a:solidFill>
                <a:latin typeface="Trebuchet MS"/>
                <a:ea typeface="Lato"/>
                <a:cs typeface="Lato"/>
              </a:rPr>
              <a:t>Antibody levels in breast milk are higher if a woman received flu vaccine during pregnancy.</a:t>
            </a:r>
          </a:p>
          <a:p>
            <a:pPr lvl="1"/>
            <a:endParaRPr lang="en-US" sz="2400" b="1" dirty="0">
              <a:solidFill>
                <a:srgbClr val="003B68"/>
              </a:solidFill>
              <a:latin typeface="Trebuchet MS"/>
              <a:ea typeface="Lato"/>
              <a:cs typeface="Lato"/>
            </a:endParaRPr>
          </a:p>
          <a:p>
            <a:pPr lvl="1"/>
            <a:r>
              <a:rPr lang="en-US" sz="3200" b="1" dirty="0">
                <a:solidFill>
                  <a:schemeClr val="accent6">
                    <a:lumMod val="50000"/>
                  </a:schemeClr>
                </a:solidFill>
                <a:latin typeface="Trebuchet MS"/>
                <a:ea typeface="Lato"/>
                <a:cs typeface="Lato"/>
              </a:rPr>
              <a:t>A flu shot can give you flu.</a:t>
            </a:r>
          </a:p>
          <a:p>
            <a:pPr lvl="1"/>
            <a:endParaRPr lang="en-US" sz="3200" b="1" dirty="0">
              <a:solidFill>
                <a:srgbClr val="00B050"/>
              </a:solidFill>
              <a:latin typeface="Trebuchet MS"/>
              <a:ea typeface="Lato"/>
              <a:cs typeface="Lato"/>
            </a:endParaRPr>
          </a:p>
          <a:p>
            <a:pPr lvl="1"/>
            <a:r>
              <a:rPr lang="en-US" sz="2400" b="1" i="0" dirty="0">
                <a:solidFill>
                  <a:srgbClr val="003B68"/>
                </a:solidFill>
                <a:effectLst/>
                <a:latin typeface="Trebuchet MS"/>
                <a:ea typeface="Lato"/>
                <a:cs typeface="Lato"/>
              </a:rPr>
              <a:t>After a flu shot it takes about two weeks before a person starts making the antibodies for protection.</a:t>
            </a:r>
            <a:endParaRPr lang="en-US" sz="2400" b="1" dirty="0">
              <a:solidFill>
                <a:srgbClr val="003B68"/>
              </a:solidFill>
              <a:latin typeface="Trebuchet MS"/>
              <a:ea typeface="Lato"/>
              <a:cs typeface="Lato"/>
            </a:endParaRPr>
          </a:p>
          <a:p>
            <a:endParaRPr lang="en-US" dirty="0"/>
          </a:p>
        </p:txBody>
      </p:sp>
    </p:spTree>
    <p:extLst>
      <p:ext uri="{BB962C8B-B14F-4D97-AF65-F5344CB8AC3E}">
        <p14:creationId xmlns:p14="http://schemas.microsoft.com/office/powerpoint/2010/main" val="114715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C9C8E-3B0C-09BA-D77A-DDCCE92C7486}"/>
              </a:ext>
            </a:extLst>
          </p:cNvPr>
          <p:cNvSpPr>
            <a:spLocks noGrp="1"/>
          </p:cNvSpPr>
          <p:nvPr>
            <p:ph type="title"/>
          </p:nvPr>
        </p:nvSpPr>
        <p:spPr/>
        <p:txBody>
          <a:bodyPr/>
          <a:lstStyle/>
          <a:p>
            <a:r>
              <a:rPr lang="en-US" dirty="0"/>
              <a:t>Remember what you learned</a:t>
            </a:r>
          </a:p>
        </p:txBody>
      </p:sp>
      <p:sp>
        <p:nvSpPr>
          <p:cNvPr id="3" name="Content Placeholder 2">
            <a:extLst>
              <a:ext uri="{FF2B5EF4-FFF2-40B4-BE49-F238E27FC236}">
                <a16:creationId xmlns:a16="http://schemas.microsoft.com/office/drawing/2014/main" id="{A46AA4F9-3994-1F0C-5078-9675C25F5BA1}"/>
              </a:ext>
            </a:extLst>
          </p:cNvPr>
          <p:cNvSpPr>
            <a:spLocks noGrp="1"/>
          </p:cNvSpPr>
          <p:nvPr>
            <p:ph idx="1"/>
          </p:nvPr>
        </p:nvSpPr>
        <p:spPr/>
        <p:txBody>
          <a:bodyPr vert="horz" lIns="91440" tIns="45720" rIns="91440" bIns="45720" rtlCol="0" anchor="t">
            <a:normAutofit fontScale="92500" lnSpcReduction="10000"/>
          </a:bodyPr>
          <a:lstStyle/>
          <a:p>
            <a:pPr marL="0" indent="0" algn="ctr">
              <a:buNone/>
            </a:pPr>
            <a:r>
              <a:rPr lang="en-US" sz="3900" b="1" i="0" dirty="0">
                <a:solidFill>
                  <a:srgbClr val="003B68"/>
                </a:solidFill>
                <a:effectLst/>
                <a:latin typeface="+mj-lt"/>
              </a:rPr>
              <a:t>Which </a:t>
            </a:r>
            <a:r>
              <a:rPr lang="en-US" sz="3900" b="1" dirty="0">
                <a:solidFill>
                  <a:srgbClr val="003B68"/>
                </a:solidFill>
                <a:latin typeface="+mj-lt"/>
              </a:rPr>
              <a:t>one</a:t>
            </a:r>
            <a:r>
              <a:rPr lang="en-US" sz="3900" b="1" i="0" dirty="0">
                <a:solidFill>
                  <a:srgbClr val="003B68"/>
                </a:solidFill>
                <a:effectLst/>
                <a:latin typeface="+mj-lt"/>
              </a:rPr>
              <a:t> of these is </a:t>
            </a:r>
            <a:r>
              <a:rPr lang="en-US" sz="3900" b="1" i="0" dirty="0">
                <a:solidFill>
                  <a:schemeClr val="accent6">
                    <a:lumMod val="50000"/>
                  </a:schemeClr>
                </a:solidFill>
                <a:effectLst/>
                <a:latin typeface="+mj-lt"/>
              </a:rPr>
              <a:t>false</a:t>
            </a:r>
            <a:r>
              <a:rPr lang="en-US" sz="3900" b="1" i="0" dirty="0">
                <a:solidFill>
                  <a:srgbClr val="003B68"/>
                </a:solidFill>
                <a:effectLst/>
                <a:latin typeface="+mj-lt"/>
              </a:rPr>
              <a:t>?</a:t>
            </a:r>
          </a:p>
          <a:p>
            <a:pPr lvl="1"/>
            <a:endParaRPr lang="en-US" b="1" i="0" dirty="0">
              <a:solidFill>
                <a:srgbClr val="003B68"/>
              </a:solidFill>
              <a:effectLst/>
              <a:latin typeface="+mj-lt"/>
            </a:endParaRPr>
          </a:p>
          <a:p>
            <a:pPr lvl="1"/>
            <a:r>
              <a:rPr lang="en-US" sz="2400" b="1" dirty="0">
                <a:solidFill>
                  <a:srgbClr val="003B68"/>
                </a:solidFill>
                <a:latin typeface="+mj-lt"/>
              </a:rPr>
              <a:t>If you get Tdap after delivery, it is just as worthwhile as getting it during pregnancy.</a:t>
            </a:r>
          </a:p>
          <a:p>
            <a:pPr lvl="1"/>
            <a:endParaRPr lang="en-US" sz="2400" b="1" i="0" dirty="0">
              <a:solidFill>
                <a:srgbClr val="003B68"/>
              </a:solidFill>
              <a:effectLst/>
              <a:latin typeface="+mj-lt"/>
            </a:endParaRPr>
          </a:p>
          <a:p>
            <a:pPr lvl="1"/>
            <a:r>
              <a:rPr lang="en-US" sz="2400" b="1" i="0" dirty="0">
                <a:solidFill>
                  <a:srgbClr val="003B68"/>
                </a:solidFill>
                <a:effectLst/>
                <a:latin typeface="+mj-lt"/>
              </a:rPr>
              <a:t>Vaccination during pregnancy offers the best protection to your baby until they are old enough to get their own vaccines.</a:t>
            </a:r>
          </a:p>
          <a:p>
            <a:pPr lvl="1"/>
            <a:endParaRPr lang="en-US" sz="2400" b="1" i="0" dirty="0">
              <a:solidFill>
                <a:srgbClr val="003B68"/>
              </a:solidFill>
              <a:effectLst/>
              <a:latin typeface="+mj-lt"/>
            </a:endParaRPr>
          </a:p>
          <a:p>
            <a:pPr lvl="1"/>
            <a:r>
              <a:rPr lang="en-US" sz="2400" b="1" i="0" dirty="0">
                <a:solidFill>
                  <a:srgbClr val="003B68"/>
                </a:solidFill>
                <a:effectLst/>
                <a:latin typeface="+mj-lt"/>
              </a:rPr>
              <a:t>Babies get their 1st DTaP at 2 months of age, and they have to wait until they are at least 6 months old to get a flu shot.</a:t>
            </a:r>
            <a:endParaRPr lang="en-US" sz="2400" b="1" dirty="0">
              <a:solidFill>
                <a:srgbClr val="003B68"/>
              </a:solidFill>
              <a:latin typeface="+mj-lt"/>
            </a:endParaRPr>
          </a:p>
        </p:txBody>
      </p:sp>
    </p:spTree>
    <p:extLst>
      <p:ext uri="{BB962C8B-B14F-4D97-AF65-F5344CB8AC3E}">
        <p14:creationId xmlns:p14="http://schemas.microsoft.com/office/powerpoint/2010/main" val="30235302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C9C8E-3B0C-09BA-D77A-DDCCE92C7486}"/>
              </a:ext>
            </a:extLst>
          </p:cNvPr>
          <p:cNvSpPr>
            <a:spLocks noGrp="1"/>
          </p:cNvSpPr>
          <p:nvPr>
            <p:ph type="title"/>
          </p:nvPr>
        </p:nvSpPr>
        <p:spPr/>
        <p:txBody>
          <a:bodyPr/>
          <a:lstStyle/>
          <a:p>
            <a:r>
              <a:rPr lang="en-US" dirty="0"/>
              <a:t>Remember what you learned</a:t>
            </a:r>
          </a:p>
        </p:txBody>
      </p:sp>
      <p:sp>
        <p:nvSpPr>
          <p:cNvPr id="3" name="Content Placeholder 2">
            <a:extLst>
              <a:ext uri="{FF2B5EF4-FFF2-40B4-BE49-F238E27FC236}">
                <a16:creationId xmlns:a16="http://schemas.microsoft.com/office/drawing/2014/main" id="{A46AA4F9-3994-1F0C-5078-9675C25F5BA1}"/>
              </a:ext>
            </a:extLst>
          </p:cNvPr>
          <p:cNvSpPr>
            <a:spLocks noGrp="1"/>
          </p:cNvSpPr>
          <p:nvPr>
            <p:ph idx="1"/>
          </p:nvPr>
        </p:nvSpPr>
        <p:spPr/>
        <p:txBody>
          <a:bodyPr vert="horz" lIns="91440" tIns="45720" rIns="91440" bIns="45720" rtlCol="0" anchor="t">
            <a:normAutofit fontScale="92500" lnSpcReduction="10000"/>
          </a:bodyPr>
          <a:lstStyle/>
          <a:p>
            <a:pPr marL="0" indent="0" algn="ctr">
              <a:buNone/>
            </a:pPr>
            <a:r>
              <a:rPr lang="en-US" sz="3900" b="1" i="0" dirty="0">
                <a:solidFill>
                  <a:srgbClr val="003B68"/>
                </a:solidFill>
                <a:effectLst/>
                <a:latin typeface="+mj-lt"/>
              </a:rPr>
              <a:t>Which </a:t>
            </a:r>
            <a:r>
              <a:rPr lang="en-US" sz="3900" b="1" dirty="0">
                <a:solidFill>
                  <a:srgbClr val="003B68"/>
                </a:solidFill>
                <a:latin typeface="+mj-lt"/>
              </a:rPr>
              <a:t>one</a:t>
            </a:r>
            <a:r>
              <a:rPr lang="en-US" sz="3900" b="1" i="0" dirty="0">
                <a:solidFill>
                  <a:srgbClr val="003B68"/>
                </a:solidFill>
                <a:effectLst/>
                <a:latin typeface="+mj-lt"/>
              </a:rPr>
              <a:t> of these is </a:t>
            </a:r>
            <a:r>
              <a:rPr lang="en-US" sz="3900" b="1" i="0" dirty="0">
                <a:solidFill>
                  <a:schemeClr val="accent6">
                    <a:lumMod val="50000"/>
                  </a:schemeClr>
                </a:solidFill>
                <a:effectLst/>
                <a:latin typeface="+mj-lt"/>
              </a:rPr>
              <a:t>false</a:t>
            </a:r>
            <a:r>
              <a:rPr lang="en-US" sz="3900" b="1" i="0" dirty="0">
                <a:solidFill>
                  <a:srgbClr val="003B68"/>
                </a:solidFill>
                <a:effectLst/>
                <a:latin typeface="+mj-lt"/>
              </a:rPr>
              <a:t>?</a:t>
            </a:r>
          </a:p>
          <a:p>
            <a:pPr lvl="1"/>
            <a:endParaRPr lang="en-US" b="1" i="0" dirty="0">
              <a:solidFill>
                <a:srgbClr val="202253"/>
              </a:solidFill>
              <a:effectLst/>
              <a:latin typeface="+mj-lt"/>
            </a:endParaRPr>
          </a:p>
          <a:p>
            <a:pPr lvl="1"/>
            <a:r>
              <a:rPr lang="en-US" sz="3200" b="1" i="0" dirty="0">
                <a:solidFill>
                  <a:schemeClr val="accent6">
                    <a:lumMod val="50000"/>
                  </a:schemeClr>
                </a:solidFill>
                <a:effectLst/>
                <a:latin typeface="+mj-lt"/>
              </a:rPr>
              <a:t>If you get Tdap after delivery, it is just as worthwhile as getting it during pregnancy.</a:t>
            </a:r>
          </a:p>
          <a:p>
            <a:pPr lvl="1"/>
            <a:endParaRPr lang="en-US" sz="2400" b="1" i="0" dirty="0">
              <a:solidFill>
                <a:srgbClr val="202253"/>
              </a:solidFill>
              <a:effectLst/>
              <a:latin typeface="+mj-lt"/>
            </a:endParaRPr>
          </a:p>
          <a:p>
            <a:pPr lvl="1"/>
            <a:r>
              <a:rPr lang="en-US" sz="2400" b="1" i="0" dirty="0">
                <a:solidFill>
                  <a:srgbClr val="003B68"/>
                </a:solidFill>
                <a:effectLst/>
                <a:latin typeface="+mj-lt"/>
              </a:rPr>
              <a:t>Vaccination during pregnancy offers the best protection to your baby until they are old enough to get their own vaccines.</a:t>
            </a:r>
          </a:p>
          <a:p>
            <a:pPr lvl="1"/>
            <a:endParaRPr lang="en-US" sz="2400" b="1" i="0" dirty="0">
              <a:solidFill>
                <a:srgbClr val="003B68"/>
              </a:solidFill>
              <a:effectLst/>
              <a:latin typeface="+mj-lt"/>
            </a:endParaRPr>
          </a:p>
          <a:p>
            <a:pPr lvl="1"/>
            <a:r>
              <a:rPr lang="en-US" sz="2400" b="1" i="0" dirty="0">
                <a:solidFill>
                  <a:srgbClr val="003B68"/>
                </a:solidFill>
                <a:effectLst/>
                <a:latin typeface="+mj-lt"/>
              </a:rPr>
              <a:t>Babies get their 1st DTaP at 2 months of age, and they have to wait until they are at least 6 months old to get a flu shot.</a:t>
            </a:r>
            <a:endParaRPr lang="en-US" sz="2400" b="1" dirty="0">
              <a:solidFill>
                <a:srgbClr val="003B68"/>
              </a:solidFill>
              <a:latin typeface="+mj-lt"/>
            </a:endParaRPr>
          </a:p>
        </p:txBody>
      </p:sp>
    </p:spTree>
    <p:extLst>
      <p:ext uri="{BB962C8B-B14F-4D97-AF65-F5344CB8AC3E}">
        <p14:creationId xmlns:p14="http://schemas.microsoft.com/office/powerpoint/2010/main" val="3862238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8447-D458-766E-5DFD-DCF8A2072C91}"/>
              </a:ext>
            </a:extLst>
          </p:cNvPr>
          <p:cNvSpPr>
            <a:spLocks noGrp="1"/>
          </p:cNvSpPr>
          <p:nvPr>
            <p:ph type="title"/>
          </p:nvPr>
        </p:nvSpPr>
        <p:spPr/>
        <p:txBody>
          <a:bodyPr/>
          <a:lstStyle/>
          <a:p>
            <a:r>
              <a:rPr lang="en-US" dirty="0"/>
              <a:t>Remember what you learned</a:t>
            </a:r>
          </a:p>
        </p:txBody>
      </p:sp>
      <p:sp>
        <p:nvSpPr>
          <p:cNvPr id="3" name="Content Placeholder 2">
            <a:extLst>
              <a:ext uri="{FF2B5EF4-FFF2-40B4-BE49-F238E27FC236}">
                <a16:creationId xmlns:a16="http://schemas.microsoft.com/office/drawing/2014/main" id="{9F70D1A3-7548-B3A6-1B05-4500802A97BA}"/>
              </a:ext>
            </a:extLst>
          </p:cNvPr>
          <p:cNvSpPr>
            <a:spLocks noGrp="1"/>
          </p:cNvSpPr>
          <p:nvPr>
            <p:ph idx="1"/>
          </p:nvPr>
        </p:nvSpPr>
        <p:spPr/>
        <p:txBody>
          <a:bodyPr vert="horz" lIns="91440" tIns="45720" rIns="91440" bIns="45720" rtlCol="0" anchor="t">
            <a:normAutofit lnSpcReduction="10000"/>
          </a:bodyPr>
          <a:lstStyle/>
          <a:p>
            <a:pPr marL="0" indent="0" algn="ctr">
              <a:buNone/>
            </a:pPr>
            <a:r>
              <a:rPr lang="en-US" sz="3600" b="1" i="0" dirty="0">
                <a:solidFill>
                  <a:srgbClr val="003B68"/>
                </a:solidFill>
                <a:effectLst/>
                <a:latin typeface="+mj-lt"/>
              </a:rPr>
              <a:t>Which one of these is </a:t>
            </a:r>
            <a:r>
              <a:rPr lang="en-US" sz="3600" b="1" i="0" dirty="0">
                <a:solidFill>
                  <a:schemeClr val="accent6">
                    <a:lumMod val="50000"/>
                  </a:schemeClr>
                </a:solidFill>
                <a:effectLst/>
                <a:latin typeface="+mj-lt"/>
              </a:rPr>
              <a:t>false</a:t>
            </a:r>
            <a:r>
              <a:rPr lang="en-US" sz="3600" b="1" i="0" dirty="0">
                <a:solidFill>
                  <a:srgbClr val="003B68"/>
                </a:solidFill>
                <a:effectLst/>
                <a:latin typeface="+mj-lt"/>
              </a:rPr>
              <a:t>?</a:t>
            </a:r>
          </a:p>
          <a:p>
            <a:pPr lvl="1"/>
            <a:endParaRPr lang="en-US" sz="2400" b="1" i="0" dirty="0">
              <a:solidFill>
                <a:srgbClr val="003B68"/>
              </a:solidFill>
              <a:effectLst/>
              <a:latin typeface="+mj-lt"/>
            </a:endParaRPr>
          </a:p>
          <a:p>
            <a:pPr lvl="1"/>
            <a:r>
              <a:rPr lang="en-US" sz="2400" b="1" i="0" dirty="0">
                <a:solidFill>
                  <a:srgbClr val="003B68"/>
                </a:solidFill>
                <a:effectLst/>
                <a:latin typeface="+mj-lt"/>
              </a:rPr>
              <a:t>COVID-19 vaccine reduces fertility.</a:t>
            </a:r>
          </a:p>
          <a:p>
            <a:pPr lvl="1"/>
            <a:endParaRPr lang="en-US" sz="2400" b="1" i="0" dirty="0">
              <a:solidFill>
                <a:srgbClr val="003B68"/>
              </a:solidFill>
              <a:effectLst/>
              <a:latin typeface="+mj-lt"/>
            </a:endParaRPr>
          </a:p>
          <a:p>
            <a:pPr lvl="1"/>
            <a:r>
              <a:rPr lang="en-US" sz="2400" b="1" i="0" dirty="0">
                <a:solidFill>
                  <a:srgbClr val="003B68"/>
                </a:solidFill>
                <a:effectLst/>
                <a:latin typeface="+mj-lt"/>
              </a:rPr>
              <a:t>OBs recommend COVID-19 vaccination during pregnancy.</a:t>
            </a:r>
          </a:p>
          <a:p>
            <a:pPr lvl="1"/>
            <a:endParaRPr lang="en-US" sz="2400" b="1" i="0" dirty="0">
              <a:solidFill>
                <a:srgbClr val="003B68"/>
              </a:solidFill>
              <a:effectLst/>
              <a:latin typeface="+mj-lt"/>
            </a:endParaRPr>
          </a:p>
          <a:p>
            <a:pPr lvl="1"/>
            <a:r>
              <a:rPr lang="en-US" sz="2400" b="1" i="0" dirty="0">
                <a:solidFill>
                  <a:srgbClr val="003B68"/>
                </a:solidFill>
                <a:effectLst/>
                <a:latin typeface="+mj-lt"/>
              </a:rPr>
              <a:t>Pregnant women who get sick with COVID-19 are more likely than nonpregnant women to need an Intensive Care Unit stay.</a:t>
            </a:r>
            <a:endParaRPr lang="en-US" sz="2400" b="1" dirty="0">
              <a:solidFill>
                <a:srgbClr val="003B68"/>
              </a:solidFill>
              <a:latin typeface="+mj-lt"/>
            </a:endParaRPr>
          </a:p>
        </p:txBody>
      </p:sp>
    </p:spTree>
    <p:extLst>
      <p:ext uri="{BB962C8B-B14F-4D97-AF65-F5344CB8AC3E}">
        <p14:creationId xmlns:p14="http://schemas.microsoft.com/office/powerpoint/2010/main" val="1891828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97AE81-93D8-639E-54DC-5FE3B7CB70B1}"/>
              </a:ext>
            </a:extLst>
          </p:cNvPr>
          <p:cNvSpPr/>
          <p:nvPr/>
        </p:nvSpPr>
        <p:spPr>
          <a:xfrm>
            <a:off x="109730" y="2852168"/>
            <a:ext cx="10231360" cy="4005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986EA-573D-667C-E465-914F1C077BDF}"/>
              </a:ext>
            </a:extLst>
          </p:cNvPr>
          <p:cNvSpPr>
            <a:spLocks noGrp="1"/>
          </p:cNvSpPr>
          <p:nvPr>
            <p:ph type="title"/>
          </p:nvPr>
        </p:nvSpPr>
        <p:spPr/>
        <p:txBody>
          <a:bodyPr/>
          <a:lstStyle/>
          <a:p>
            <a:r>
              <a:rPr lang="en-US"/>
              <a:t>Influenza (flu)</a:t>
            </a:r>
          </a:p>
        </p:txBody>
      </p:sp>
      <p:sp>
        <p:nvSpPr>
          <p:cNvPr id="3" name="Content Placeholder 2">
            <a:extLst>
              <a:ext uri="{FF2B5EF4-FFF2-40B4-BE49-F238E27FC236}">
                <a16:creationId xmlns:a16="http://schemas.microsoft.com/office/drawing/2014/main" id="{51B5B096-7E64-0848-6787-F160F2914FAA}"/>
              </a:ext>
            </a:extLst>
          </p:cNvPr>
          <p:cNvSpPr>
            <a:spLocks noGrp="1"/>
          </p:cNvSpPr>
          <p:nvPr>
            <p:ph idx="1"/>
          </p:nvPr>
        </p:nvSpPr>
        <p:spPr>
          <a:xfrm>
            <a:off x="346911" y="2964508"/>
            <a:ext cx="8495337" cy="3025745"/>
          </a:xfrm>
        </p:spPr>
        <p:txBody>
          <a:bodyPr vert="horz" lIns="91440" tIns="45720" rIns="91440" bIns="45720" rtlCol="0" anchor="t">
            <a:normAutofit fontScale="25000" lnSpcReduction="20000"/>
          </a:bodyPr>
          <a:lstStyle/>
          <a:p>
            <a:pPr marL="0" indent="0" fontAlgn="base">
              <a:spcBef>
                <a:spcPts val="0"/>
              </a:spcBef>
              <a:buNone/>
            </a:pPr>
            <a:r>
              <a:rPr lang="en-US" sz="12800" dirty="0">
                <a:solidFill>
                  <a:srgbClr val="003B68"/>
                </a:solidFill>
                <a:effectLst/>
              </a:rPr>
              <a:t>On average each year in the U.S.</a:t>
            </a:r>
            <a:r>
              <a:rPr lang="en-US" sz="12800" b="1" dirty="0">
                <a:solidFill>
                  <a:srgbClr val="003B68"/>
                </a:solidFill>
                <a:effectLst/>
              </a:rPr>
              <a:t> </a:t>
            </a:r>
          </a:p>
          <a:p>
            <a:pPr marL="0" indent="0" fontAlgn="base">
              <a:spcBef>
                <a:spcPts val="0"/>
              </a:spcBef>
              <a:buNone/>
            </a:pPr>
            <a:r>
              <a:rPr lang="en-US" sz="12800" b="1" dirty="0">
                <a:solidFill>
                  <a:srgbClr val="003B68"/>
                </a:solidFill>
                <a:effectLst/>
              </a:rPr>
              <a:t>6,514 infants less than 12 months of age are hospitalized for influenza</a:t>
            </a:r>
            <a:r>
              <a:rPr lang="en-US" sz="12800" dirty="0">
                <a:solidFill>
                  <a:srgbClr val="003B68"/>
                </a:solidFill>
                <a:effectLst/>
              </a:rPr>
              <a:t>.</a:t>
            </a:r>
            <a:r>
              <a:rPr lang="en-US" sz="12800" dirty="0">
                <a:solidFill>
                  <a:srgbClr val="003B68"/>
                </a:solidFill>
              </a:rPr>
              <a:t> </a:t>
            </a:r>
            <a:endParaRPr lang="en-US" sz="7200" dirty="0">
              <a:solidFill>
                <a:srgbClr val="003B68"/>
              </a:solidFill>
            </a:endParaRPr>
          </a:p>
          <a:p>
            <a:pPr algn="l" fontAlgn="base">
              <a:lnSpc>
                <a:spcPct val="120000"/>
              </a:lnSpc>
            </a:pPr>
            <a:r>
              <a:rPr lang="en-US" sz="7200" b="1" i="0" dirty="0">
                <a:solidFill>
                  <a:srgbClr val="0078D2"/>
                </a:solidFill>
                <a:effectLst/>
              </a:rPr>
              <a:t>Age</a:t>
            </a:r>
            <a:r>
              <a:rPr lang="en-US" sz="7200" b="0" i="0" dirty="0">
                <a:solidFill>
                  <a:srgbClr val="0078D2"/>
                </a:solidFill>
                <a:effectLst/>
              </a:rPr>
              <a:t>: The younger the infant the greater the risk of hospitalization from influenza. Hospitalization rates among </a:t>
            </a:r>
          </a:p>
          <a:p>
            <a:pPr algn="l" fontAlgn="base">
              <a:lnSpc>
                <a:spcPct val="120000"/>
              </a:lnSpc>
            </a:pPr>
            <a:r>
              <a:rPr lang="en-US" sz="7200" b="1" i="0" dirty="0">
                <a:solidFill>
                  <a:srgbClr val="0078D2"/>
                </a:solidFill>
                <a:effectLst/>
              </a:rPr>
              <a:t>Otherwise healthy</a:t>
            </a:r>
            <a:r>
              <a:rPr lang="en-US" sz="7200" b="0" i="0" dirty="0">
                <a:solidFill>
                  <a:srgbClr val="0078D2"/>
                </a:solidFill>
                <a:effectLst/>
              </a:rPr>
              <a:t>: Most hospitalizations occurred in otherwise healthy infants (75%) among whom up to 10% were admitted to the ICU and up to 4% had respiratory failure.</a:t>
            </a:r>
          </a:p>
          <a:p>
            <a:pPr lvl="1" fontAlgn="base">
              <a:lnSpc>
                <a:spcPct val="120000"/>
              </a:lnSpc>
            </a:pPr>
            <a:r>
              <a:rPr lang="en-US" sz="6800" b="0" i="0" dirty="0">
                <a:solidFill>
                  <a:srgbClr val="0078D2"/>
                </a:solidFill>
                <a:effectLst/>
              </a:rPr>
              <a:t>These proportions were 2–3 times higher in infants with high-risk conditions (such as congenital heart, lung, or neuromuscular disorders).</a:t>
            </a:r>
            <a:br>
              <a:rPr lang="en-US" sz="1000" b="0" i="0" dirty="0">
                <a:solidFill>
                  <a:srgbClr val="003B68"/>
                </a:solidFill>
                <a:effectLst/>
              </a:rPr>
            </a:br>
            <a:endParaRPr lang="en-US" sz="1000" b="0" i="0" dirty="0">
              <a:solidFill>
                <a:srgbClr val="003B68"/>
              </a:solidFill>
              <a:effectLst/>
            </a:endParaRPr>
          </a:p>
          <a:p>
            <a:endParaRPr lang="en-US" dirty="0"/>
          </a:p>
        </p:txBody>
      </p:sp>
      <p:pic>
        <p:nvPicPr>
          <p:cNvPr id="6" name="Picture 5">
            <a:extLst>
              <a:ext uri="{FF2B5EF4-FFF2-40B4-BE49-F238E27FC236}">
                <a16:creationId xmlns:a16="http://schemas.microsoft.com/office/drawing/2014/main" id="{F5454D0F-9986-742E-BE62-118990331B87}"/>
              </a:ext>
            </a:extLst>
          </p:cNvPr>
          <p:cNvPicPr>
            <a:picLocks noChangeAspect="1"/>
          </p:cNvPicPr>
          <p:nvPr/>
        </p:nvPicPr>
        <p:blipFill>
          <a:blip r:embed="rId3"/>
          <a:stretch>
            <a:fillRect/>
          </a:stretch>
        </p:blipFill>
        <p:spPr>
          <a:xfrm>
            <a:off x="109728" y="1611600"/>
            <a:ext cx="10244696" cy="1240568"/>
          </a:xfrm>
          <a:prstGeom prst="rect">
            <a:avLst/>
          </a:prstGeom>
        </p:spPr>
      </p:pic>
      <p:pic>
        <p:nvPicPr>
          <p:cNvPr id="9" name="Picture 8" descr="A person holding a baby&#10;&#10;Description automatically generated">
            <a:extLst>
              <a:ext uri="{FF2B5EF4-FFF2-40B4-BE49-F238E27FC236}">
                <a16:creationId xmlns:a16="http://schemas.microsoft.com/office/drawing/2014/main" id="{109F4978-3C80-214E-C6C0-50308E7B88C8}"/>
              </a:ext>
            </a:extLst>
          </p:cNvPr>
          <p:cNvPicPr>
            <a:picLocks noChangeAspect="1"/>
          </p:cNvPicPr>
          <p:nvPr/>
        </p:nvPicPr>
        <p:blipFill rotWithShape="1">
          <a:blip r:embed="rId4"/>
          <a:srcRect t="12653" b="9733"/>
          <a:stretch/>
        </p:blipFill>
        <p:spPr>
          <a:xfrm>
            <a:off x="8851033" y="3177266"/>
            <a:ext cx="3006782" cy="2917090"/>
          </a:xfrm>
          <a:prstGeom prst="rect">
            <a:avLst/>
          </a:prstGeom>
        </p:spPr>
      </p:pic>
    </p:spTree>
    <p:extLst>
      <p:ext uri="{BB962C8B-B14F-4D97-AF65-F5344CB8AC3E}">
        <p14:creationId xmlns:p14="http://schemas.microsoft.com/office/powerpoint/2010/main" val="4277259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8447-D458-766E-5DFD-DCF8A2072C91}"/>
              </a:ext>
            </a:extLst>
          </p:cNvPr>
          <p:cNvSpPr>
            <a:spLocks noGrp="1"/>
          </p:cNvSpPr>
          <p:nvPr>
            <p:ph type="title"/>
          </p:nvPr>
        </p:nvSpPr>
        <p:spPr/>
        <p:txBody>
          <a:bodyPr/>
          <a:lstStyle/>
          <a:p>
            <a:r>
              <a:rPr lang="en-US" dirty="0"/>
              <a:t>Remember what you learned</a:t>
            </a:r>
          </a:p>
        </p:txBody>
      </p:sp>
      <p:sp>
        <p:nvSpPr>
          <p:cNvPr id="3" name="Content Placeholder 2">
            <a:extLst>
              <a:ext uri="{FF2B5EF4-FFF2-40B4-BE49-F238E27FC236}">
                <a16:creationId xmlns:a16="http://schemas.microsoft.com/office/drawing/2014/main" id="{9F70D1A3-7548-B3A6-1B05-4500802A97BA}"/>
              </a:ext>
            </a:extLst>
          </p:cNvPr>
          <p:cNvSpPr>
            <a:spLocks noGrp="1"/>
          </p:cNvSpPr>
          <p:nvPr>
            <p:ph idx="1"/>
          </p:nvPr>
        </p:nvSpPr>
        <p:spPr/>
        <p:txBody>
          <a:bodyPr vert="horz" lIns="91440" tIns="45720" rIns="91440" bIns="45720" rtlCol="0" anchor="t">
            <a:normAutofit lnSpcReduction="10000"/>
          </a:bodyPr>
          <a:lstStyle/>
          <a:p>
            <a:pPr marL="0" indent="0" algn="ctr">
              <a:buNone/>
            </a:pPr>
            <a:r>
              <a:rPr lang="en-US" sz="3600" b="1" i="0" dirty="0">
                <a:solidFill>
                  <a:srgbClr val="202253"/>
                </a:solidFill>
                <a:effectLst/>
                <a:latin typeface="+mj-lt"/>
              </a:rPr>
              <a:t>Which one of these is </a:t>
            </a:r>
            <a:r>
              <a:rPr lang="en-US" sz="3600" b="1" i="0" dirty="0">
                <a:solidFill>
                  <a:schemeClr val="accent6">
                    <a:lumMod val="50000"/>
                  </a:schemeClr>
                </a:solidFill>
                <a:effectLst/>
                <a:latin typeface="+mj-lt"/>
              </a:rPr>
              <a:t>false</a:t>
            </a:r>
            <a:r>
              <a:rPr lang="en-US" sz="3600" b="1" i="0" dirty="0">
                <a:solidFill>
                  <a:srgbClr val="202253"/>
                </a:solidFill>
                <a:effectLst/>
                <a:latin typeface="+mj-lt"/>
              </a:rPr>
              <a:t>?</a:t>
            </a:r>
          </a:p>
          <a:p>
            <a:pPr lvl="1"/>
            <a:endParaRPr lang="en-US" b="1" i="0" dirty="0">
              <a:solidFill>
                <a:srgbClr val="202253"/>
              </a:solidFill>
              <a:effectLst/>
              <a:latin typeface="+mj-lt"/>
            </a:endParaRPr>
          </a:p>
          <a:p>
            <a:pPr lvl="1"/>
            <a:r>
              <a:rPr lang="en-US" sz="3200" b="1" i="0" dirty="0">
                <a:solidFill>
                  <a:schemeClr val="accent6">
                    <a:lumMod val="50000"/>
                  </a:schemeClr>
                </a:solidFill>
                <a:effectLst/>
                <a:latin typeface="+mj-lt"/>
              </a:rPr>
              <a:t>COVID-19 vaccine reduces fertility.</a:t>
            </a:r>
          </a:p>
          <a:p>
            <a:pPr lvl="1"/>
            <a:endParaRPr lang="en-US" sz="2400" b="1" i="0" dirty="0">
              <a:solidFill>
                <a:srgbClr val="202253"/>
              </a:solidFill>
              <a:effectLst/>
              <a:latin typeface="+mj-lt"/>
            </a:endParaRPr>
          </a:p>
          <a:p>
            <a:pPr lvl="1"/>
            <a:r>
              <a:rPr lang="en-US" sz="2400" b="1" i="0" dirty="0">
                <a:solidFill>
                  <a:srgbClr val="202253"/>
                </a:solidFill>
                <a:effectLst/>
                <a:latin typeface="+mj-lt"/>
              </a:rPr>
              <a:t>OBs recommend COVID-19 vaccination during pregnancy.</a:t>
            </a:r>
          </a:p>
          <a:p>
            <a:pPr lvl="1"/>
            <a:endParaRPr lang="en-US" sz="2400" b="1" i="0" dirty="0">
              <a:solidFill>
                <a:srgbClr val="202253"/>
              </a:solidFill>
              <a:effectLst/>
              <a:latin typeface="+mj-lt"/>
            </a:endParaRPr>
          </a:p>
          <a:p>
            <a:pPr lvl="1"/>
            <a:r>
              <a:rPr lang="en-US" sz="2400" b="1" i="0" dirty="0">
                <a:solidFill>
                  <a:srgbClr val="202253"/>
                </a:solidFill>
                <a:effectLst/>
                <a:latin typeface="+mj-lt"/>
              </a:rPr>
              <a:t>Pregnant women who get sick with COVID-19 are more likely than nonpregnant women to need an Intensive Care Unit stay.</a:t>
            </a:r>
            <a:endParaRPr lang="en-US" sz="2400" b="1" dirty="0">
              <a:solidFill>
                <a:srgbClr val="202253"/>
              </a:solidFill>
              <a:latin typeface="+mj-lt"/>
            </a:endParaRPr>
          </a:p>
        </p:txBody>
      </p:sp>
    </p:spTree>
    <p:extLst>
      <p:ext uri="{BB962C8B-B14F-4D97-AF65-F5344CB8AC3E}">
        <p14:creationId xmlns:p14="http://schemas.microsoft.com/office/powerpoint/2010/main" val="2904284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1AD249-D3DA-5150-F7DC-178B527393A0}"/>
              </a:ext>
            </a:extLst>
          </p:cNvPr>
          <p:cNvPicPr>
            <a:picLocks noChangeAspect="1"/>
          </p:cNvPicPr>
          <p:nvPr/>
        </p:nvPicPr>
        <p:blipFill rotWithShape="1">
          <a:blip r:embed="rId2"/>
          <a:srcRect t="9293"/>
          <a:stretch/>
        </p:blipFill>
        <p:spPr>
          <a:xfrm>
            <a:off x="-717244" y="-1872131"/>
            <a:ext cx="13626485" cy="9232336"/>
          </a:xfrm>
          <a:prstGeom prst="rect">
            <a:avLst/>
          </a:prstGeom>
        </p:spPr>
      </p:pic>
      <p:sp>
        <p:nvSpPr>
          <p:cNvPr id="7" name="Rectangle 6">
            <a:extLst>
              <a:ext uri="{FF2B5EF4-FFF2-40B4-BE49-F238E27FC236}">
                <a16:creationId xmlns:a16="http://schemas.microsoft.com/office/drawing/2014/main" id="{9C486981-37DA-C6FE-9ACA-9414CC0E32A9}"/>
              </a:ext>
            </a:extLst>
          </p:cNvPr>
          <p:cNvSpPr/>
          <p:nvPr/>
        </p:nvSpPr>
        <p:spPr>
          <a:xfrm>
            <a:off x="-309665" y="-278062"/>
            <a:ext cx="12811328" cy="8350399"/>
          </a:xfrm>
          <a:prstGeom prst="rect">
            <a:avLst/>
          </a:prstGeom>
          <a:solidFill>
            <a:srgbClr val="15151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C9A86B-D00E-8BAB-335E-E11341DBF55F}"/>
              </a:ext>
            </a:extLst>
          </p:cNvPr>
          <p:cNvSpPr>
            <a:spLocks noGrp="1"/>
          </p:cNvSpPr>
          <p:nvPr>
            <p:ph idx="4294967295"/>
          </p:nvPr>
        </p:nvSpPr>
        <p:spPr>
          <a:xfrm>
            <a:off x="410180" y="5025422"/>
            <a:ext cx="11371635" cy="1832578"/>
          </a:xfrm>
        </p:spPr>
        <p:txBody>
          <a:bodyPr vert="horz" lIns="91440" tIns="45720" rIns="91440" bIns="45720" rtlCol="0" anchor="t">
            <a:noAutofit/>
          </a:bodyPr>
          <a:lstStyle/>
          <a:p>
            <a:pPr marL="0" indent="0" algn="ctr">
              <a:lnSpc>
                <a:spcPct val="100000"/>
              </a:lnSpc>
              <a:spcBef>
                <a:spcPts val="0"/>
              </a:spcBef>
              <a:buNone/>
            </a:pPr>
            <a:r>
              <a:rPr lang="en-US" sz="3500" b="1" dirty="0">
                <a:latin typeface="+mj-lt"/>
              </a:rPr>
              <a:t>Understanding why you need vaccines during pregnancy is one more step </a:t>
            </a:r>
            <a:endParaRPr lang="en-US" sz="3500" dirty="0"/>
          </a:p>
          <a:p>
            <a:pPr marL="0" indent="0" algn="ctr">
              <a:lnSpc>
                <a:spcPct val="100000"/>
              </a:lnSpc>
              <a:spcBef>
                <a:spcPts val="0"/>
              </a:spcBef>
              <a:buNone/>
            </a:pPr>
            <a:r>
              <a:rPr lang="en-US" sz="3500" b="1" dirty="0">
                <a:latin typeface="+mj-lt"/>
              </a:rPr>
              <a:t>to protecting your baby.</a:t>
            </a:r>
            <a:endParaRPr lang="en-US" sz="3500" dirty="0"/>
          </a:p>
          <a:p>
            <a:pPr algn="ctr"/>
            <a:endParaRPr lang="en-US" dirty="0"/>
          </a:p>
        </p:txBody>
      </p:sp>
      <p:sp>
        <p:nvSpPr>
          <p:cNvPr id="4" name="AutoShape 4" descr="Piping Plover Nesting (Location, Eggs + Behavior)">
            <a:extLst>
              <a:ext uri="{FF2B5EF4-FFF2-40B4-BE49-F238E27FC236}">
                <a16:creationId xmlns:a16="http://schemas.microsoft.com/office/drawing/2014/main" id="{915907DD-8A30-3571-4FAA-1B8AA9E12D76}"/>
              </a:ext>
            </a:extLst>
          </p:cNvPr>
          <p:cNvSpPr>
            <a:spLocks noChangeAspect="1" noChangeArrowheads="1"/>
          </p:cNvSpPr>
          <p:nvPr/>
        </p:nvSpPr>
        <p:spPr bwMode="auto">
          <a:xfrm>
            <a:off x="5943600" y="3276600"/>
            <a:ext cx="3949430" cy="39494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16765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6E7C69-E092-1C8A-7E61-21B274166501}"/>
              </a:ext>
            </a:extLst>
          </p:cNvPr>
          <p:cNvSpPr/>
          <p:nvPr/>
        </p:nvSpPr>
        <p:spPr>
          <a:xfrm>
            <a:off x="109730" y="2852168"/>
            <a:ext cx="10231360" cy="4005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82BCDE-7F65-D312-6368-3E097732828C}"/>
              </a:ext>
            </a:extLst>
          </p:cNvPr>
          <p:cNvSpPr>
            <a:spLocks noGrp="1"/>
          </p:cNvSpPr>
          <p:nvPr>
            <p:ph type="title"/>
          </p:nvPr>
        </p:nvSpPr>
        <p:spPr/>
        <p:txBody>
          <a:bodyPr/>
          <a:lstStyle/>
          <a:p>
            <a:r>
              <a:rPr lang="en-US"/>
              <a:t>Marques Jackson’s Flu Story</a:t>
            </a:r>
          </a:p>
        </p:txBody>
      </p:sp>
      <p:pic>
        <p:nvPicPr>
          <p:cNvPr id="5" name="Content Placeholder 4" descr="A baby in a toy car">
            <a:extLst>
              <a:ext uri="{FF2B5EF4-FFF2-40B4-BE49-F238E27FC236}">
                <a16:creationId xmlns:a16="http://schemas.microsoft.com/office/drawing/2014/main" id="{004A4233-3A05-5FA7-E99E-3EFE1C95408D}"/>
              </a:ext>
            </a:extLst>
          </p:cNvPr>
          <p:cNvPicPr>
            <a:picLocks noGrp="1" noChangeAspect="1"/>
          </p:cNvPicPr>
          <p:nvPr>
            <p:ph idx="1"/>
          </p:nvPr>
        </p:nvPicPr>
        <p:blipFill>
          <a:blip r:embed="rId3"/>
          <a:stretch>
            <a:fillRect/>
          </a:stretch>
        </p:blipFill>
        <p:spPr>
          <a:xfrm>
            <a:off x="412937" y="2971895"/>
            <a:ext cx="3184694" cy="3184694"/>
          </a:xfrm>
        </p:spPr>
      </p:pic>
      <p:sp>
        <p:nvSpPr>
          <p:cNvPr id="6" name="TextBox 5">
            <a:extLst>
              <a:ext uri="{FF2B5EF4-FFF2-40B4-BE49-F238E27FC236}">
                <a16:creationId xmlns:a16="http://schemas.microsoft.com/office/drawing/2014/main" id="{E8A5AD46-8D2B-D828-CBB7-2E2D56460F1B}"/>
              </a:ext>
            </a:extLst>
          </p:cNvPr>
          <p:cNvSpPr txBox="1"/>
          <p:nvPr/>
        </p:nvSpPr>
        <p:spPr>
          <a:xfrm>
            <a:off x="3979122" y="2971895"/>
            <a:ext cx="5980476" cy="3416320"/>
          </a:xfrm>
          <a:prstGeom prst="rect">
            <a:avLst/>
          </a:prstGeom>
          <a:noFill/>
        </p:spPr>
        <p:txBody>
          <a:bodyPr wrap="square" rtlCol="0">
            <a:spAutoFit/>
          </a:bodyPr>
          <a:lstStyle/>
          <a:p>
            <a:pPr algn="l"/>
            <a:r>
              <a:rPr lang="en-US" b="0" i="0">
                <a:solidFill>
                  <a:srgbClr val="737373"/>
                </a:solidFill>
                <a:effectLst/>
                <a:latin typeface="+mj-lt"/>
              </a:rPr>
              <a:t>5½-month-old Marques Jackson, Jr. came down with a fever and a runny nose and symptoms of what his family thought was just a common cold. After a visit to the doctor, it was determined that Marques had influenza.</a:t>
            </a:r>
          </a:p>
          <a:p>
            <a:pPr algn="l"/>
            <a:endParaRPr lang="en-US" b="0" i="0">
              <a:solidFill>
                <a:srgbClr val="737373"/>
              </a:solidFill>
              <a:effectLst/>
              <a:latin typeface="+mj-lt"/>
            </a:endParaRPr>
          </a:p>
          <a:p>
            <a:pPr algn="l"/>
            <a:r>
              <a:rPr lang="en-US" b="0" i="0">
                <a:solidFill>
                  <a:srgbClr val="737373"/>
                </a:solidFill>
                <a:effectLst/>
                <a:latin typeface="+mj-lt"/>
              </a:rPr>
              <a:t>Over the next 24 hours, his symptoms got worse. Marques began having trouble breathing so his parents called 911. As Marques was being rushed to the hospital he suffered from several small strokes.</a:t>
            </a:r>
          </a:p>
          <a:p>
            <a:pPr algn="l"/>
            <a:endParaRPr lang="en-US">
              <a:solidFill>
                <a:srgbClr val="737373"/>
              </a:solidFill>
              <a:latin typeface="+mj-lt"/>
            </a:endParaRPr>
          </a:p>
          <a:p>
            <a:pPr algn="l"/>
            <a:r>
              <a:rPr lang="en-US" b="0" i="0">
                <a:solidFill>
                  <a:srgbClr val="737373"/>
                </a:solidFill>
                <a:effectLst/>
                <a:latin typeface="+mj-lt"/>
              </a:rPr>
              <a:t>Marques died in the hospital from complications of influenza, just four days after his first symptom.</a:t>
            </a:r>
          </a:p>
        </p:txBody>
      </p:sp>
      <p:pic>
        <p:nvPicPr>
          <p:cNvPr id="3" name="Picture 2">
            <a:extLst>
              <a:ext uri="{FF2B5EF4-FFF2-40B4-BE49-F238E27FC236}">
                <a16:creationId xmlns:a16="http://schemas.microsoft.com/office/drawing/2014/main" id="{53BCA9B6-3811-B390-4E19-AC0E05978B60}"/>
              </a:ext>
            </a:extLst>
          </p:cNvPr>
          <p:cNvPicPr>
            <a:picLocks noChangeAspect="1"/>
          </p:cNvPicPr>
          <p:nvPr/>
        </p:nvPicPr>
        <p:blipFill>
          <a:blip r:embed="rId4"/>
          <a:stretch>
            <a:fillRect/>
          </a:stretch>
        </p:blipFill>
        <p:spPr>
          <a:xfrm>
            <a:off x="109728" y="1611600"/>
            <a:ext cx="10244696" cy="1240568"/>
          </a:xfrm>
          <a:prstGeom prst="rect">
            <a:avLst/>
          </a:prstGeom>
        </p:spPr>
      </p:pic>
      <p:pic>
        <p:nvPicPr>
          <p:cNvPr id="7" name="Picture 2" descr="Families Fighting Flu">
            <a:extLst>
              <a:ext uri="{FF2B5EF4-FFF2-40B4-BE49-F238E27FC236}">
                <a16:creationId xmlns:a16="http://schemas.microsoft.com/office/drawing/2014/main" id="{734CAE75-91E9-0C66-BEC3-D852DE5290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937" y="6276316"/>
            <a:ext cx="1894399" cy="546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127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3F491-7616-10FB-E85B-C2E163200630}"/>
              </a:ext>
            </a:extLst>
          </p:cNvPr>
          <p:cNvSpPr/>
          <p:nvPr/>
        </p:nvSpPr>
        <p:spPr>
          <a:xfrm>
            <a:off x="109730" y="2852168"/>
            <a:ext cx="10231360" cy="4005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0F8DE1-617C-F557-3F0F-D66F46F8BEDE}"/>
              </a:ext>
            </a:extLst>
          </p:cNvPr>
          <p:cNvSpPr>
            <a:spLocks noGrp="1"/>
          </p:cNvSpPr>
          <p:nvPr>
            <p:ph type="title"/>
          </p:nvPr>
        </p:nvSpPr>
        <p:spPr/>
        <p:txBody>
          <a:bodyPr/>
          <a:lstStyle/>
          <a:p>
            <a:r>
              <a:rPr lang="en-US"/>
              <a:t>Influenza (flu)</a:t>
            </a:r>
          </a:p>
        </p:txBody>
      </p:sp>
      <p:sp>
        <p:nvSpPr>
          <p:cNvPr id="3" name="Content Placeholder 2">
            <a:extLst>
              <a:ext uri="{FF2B5EF4-FFF2-40B4-BE49-F238E27FC236}">
                <a16:creationId xmlns:a16="http://schemas.microsoft.com/office/drawing/2014/main" id="{EE749A3D-C9A7-995B-6FD9-C3AA2AD6E608}"/>
              </a:ext>
            </a:extLst>
          </p:cNvPr>
          <p:cNvSpPr>
            <a:spLocks noGrp="1"/>
          </p:cNvSpPr>
          <p:nvPr>
            <p:ph idx="1"/>
          </p:nvPr>
        </p:nvSpPr>
        <p:spPr>
          <a:xfrm>
            <a:off x="617500" y="3023117"/>
            <a:ext cx="7932140" cy="3290193"/>
          </a:xfrm>
        </p:spPr>
        <p:txBody>
          <a:bodyPr>
            <a:noAutofit/>
          </a:bodyPr>
          <a:lstStyle/>
          <a:p>
            <a:pPr marL="0" indent="0" algn="l" fontAlgn="base">
              <a:buNone/>
            </a:pPr>
            <a:r>
              <a:rPr lang="en-US" sz="2200" i="0" dirty="0">
                <a:solidFill>
                  <a:srgbClr val="003B68"/>
                </a:solidFill>
                <a:effectLst/>
              </a:rPr>
              <a:t>Flu is more likely to cause severe illness in pregnant women than in non-pregnant women of reproductive age.</a:t>
            </a:r>
          </a:p>
          <a:p>
            <a:pPr marL="0" indent="0" algn="l" fontAlgn="base">
              <a:buNone/>
            </a:pPr>
            <a:endParaRPr lang="en-US" sz="1800" i="0" dirty="0">
              <a:solidFill>
                <a:srgbClr val="003B68"/>
              </a:solidFill>
              <a:effectLst/>
            </a:endParaRPr>
          </a:p>
          <a:p>
            <a:pPr marL="0" indent="0" algn="l" fontAlgn="base">
              <a:buNone/>
            </a:pPr>
            <a:r>
              <a:rPr lang="en-US" sz="1800" i="0" dirty="0">
                <a:solidFill>
                  <a:srgbClr val="0078D2"/>
                </a:solidFill>
                <a:effectLst/>
              </a:rPr>
              <a:t>Changes in the </a:t>
            </a:r>
            <a:r>
              <a:rPr lang="en-US" sz="1800" b="1" i="0" dirty="0">
                <a:solidFill>
                  <a:srgbClr val="0078D2"/>
                </a:solidFill>
                <a:effectLst/>
              </a:rPr>
              <a:t>immune system</a:t>
            </a:r>
            <a:r>
              <a:rPr lang="en-US" sz="1800" i="0" dirty="0">
                <a:solidFill>
                  <a:srgbClr val="0078D2"/>
                </a:solidFill>
                <a:effectLst/>
              </a:rPr>
              <a:t>, </a:t>
            </a:r>
            <a:r>
              <a:rPr lang="en-US" sz="1800" b="1" i="0" dirty="0">
                <a:solidFill>
                  <a:srgbClr val="0078D2"/>
                </a:solidFill>
                <a:effectLst/>
              </a:rPr>
              <a:t>heart</a:t>
            </a:r>
            <a:r>
              <a:rPr lang="en-US" sz="1800" i="0" dirty="0">
                <a:solidFill>
                  <a:srgbClr val="0078D2"/>
                </a:solidFill>
                <a:effectLst/>
              </a:rPr>
              <a:t>, and </a:t>
            </a:r>
            <a:r>
              <a:rPr lang="en-US" sz="1800" b="1" i="0" dirty="0">
                <a:solidFill>
                  <a:srgbClr val="0078D2"/>
                </a:solidFill>
                <a:effectLst/>
              </a:rPr>
              <a:t>lungs</a:t>
            </a:r>
            <a:r>
              <a:rPr lang="en-US" sz="1800" i="0" dirty="0">
                <a:solidFill>
                  <a:srgbClr val="0078D2"/>
                </a:solidFill>
                <a:effectLst/>
              </a:rPr>
              <a:t> make </a:t>
            </a:r>
            <a:r>
              <a:rPr lang="en-US" sz="1800" b="1" i="0" dirty="0">
                <a:solidFill>
                  <a:srgbClr val="0078D2"/>
                </a:solidFill>
                <a:effectLst/>
              </a:rPr>
              <a:t>pregnant women and women up to 2 weeks postpartum </a:t>
            </a:r>
            <a:r>
              <a:rPr lang="en-US" sz="1800" i="0" dirty="0">
                <a:solidFill>
                  <a:srgbClr val="0078D2"/>
                </a:solidFill>
                <a:effectLst/>
              </a:rPr>
              <a:t>more prone to severe illness from flu, including illness resulting in hospitalization.</a:t>
            </a:r>
            <a:br>
              <a:rPr lang="en-US" sz="1800" b="0" i="0" dirty="0">
                <a:solidFill>
                  <a:srgbClr val="0078D2"/>
                </a:solidFill>
                <a:effectLst/>
              </a:rPr>
            </a:br>
            <a:endParaRPr lang="en-US" sz="1800" b="0" i="0" dirty="0">
              <a:solidFill>
                <a:srgbClr val="0078D2"/>
              </a:solidFill>
              <a:effectLst/>
            </a:endParaRPr>
          </a:p>
          <a:p>
            <a:pPr marL="0" indent="0" algn="l" fontAlgn="base">
              <a:buNone/>
            </a:pPr>
            <a:r>
              <a:rPr lang="en-US" sz="1800" b="0" i="0" dirty="0">
                <a:solidFill>
                  <a:srgbClr val="0078D2"/>
                </a:solidFill>
                <a:effectLst/>
              </a:rPr>
              <a:t>Among U.S. deaths reported to CDC due to the 2009 influenza pandemic, </a:t>
            </a:r>
            <a:r>
              <a:rPr lang="en-US" sz="1800" b="1" i="0" dirty="0">
                <a:solidFill>
                  <a:srgbClr val="0078D2"/>
                </a:solidFill>
                <a:effectLst/>
              </a:rPr>
              <a:t>5% of all these deaths involved pregnant women</a:t>
            </a:r>
            <a:r>
              <a:rPr lang="en-US" sz="1800" b="0" i="0" dirty="0">
                <a:solidFill>
                  <a:srgbClr val="0078D2"/>
                </a:solidFill>
                <a:effectLst/>
              </a:rPr>
              <a:t>, even though pregnant women represented &lt;1% of the U.S. population.</a:t>
            </a:r>
          </a:p>
          <a:p>
            <a:pPr marL="0" indent="0">
              <a:buNone/>
            </a:pPr>
            <a:endParaRPr lang="en-US" dirty="0"/>
          </a:p>
        </p:txBody>
      </p:sp>
      <p:pic>
        <p:nvPicPr>
          <p:cNvPr id="5" name="Picture 4" descr="A person holding a person&#10;&#10;Description automatically generated with low confidence">
            <a:extLst>
              <a:ext uri="{FF2B5EF4-FFF2-40B4-BE49-F238E27FC236}">
                <a16:creationId xmlns:a16="http://schemas.microsoft.com/office/drawing/2014/main" id="{FCC4CE6A-DB94-E1A9-3046-9F8DD2272BEA}"/>
              </a:ext>
            </a:extLst>
          </p:cNvPr>
          <p:cNvPicPr>
            <a:picLocks noChangeAspect="1"/>
          </p:cNvPicPr>
          <p:nvPr/>
        </p:nvPicPr>
        <p:blipFill>
          <a:blip r:embed="rId3"/>
          <a:stretch>
            <a:fillRect/>
          </a:stretch>
        </p:blipFill>
        <p:spPr>
          <a:xfrm>
            <a:off x="9007897" y="3023117"/>
            <a:ext cx="2446927" cy="3670391"/>
          </a:xfrm>
          <a:prstGeom prst="rect">
            <a:avLst/>
          </a:prstGeom>
        </p:spPr>
      </p:pic>
      <p:pic>
        <p:nvPicPr>
          <p:cNvPr id="4" name="Picture 3">
            <a:extLst>
              <a:ext uri="{FF2B5EF4-FFF2-40B4-BE49-F238E27FC236}">
                <a16:creationId xmlns:a16="http://schemas.microsoft.com/office/drawing/2014/main" id="{9E8FB161-AD9E-E8C4-3AD2-F4E381BEC4F3}"/>
              </a:ext>
            </a:extLst>
          </p:cNvPr>
          <p:cNvPicPr>
            <a:picLocks noChangeAspect="1"/>
          </p:cNvPicPr>
          <p:nvPr/>
        </p:nvPicPr>
        <p:blipFill>
          <a:blip r:embed="rId4"/>
          <a:stretch>
            <a:fillRect/>
          </a:stretch>
        </p:blipFill>
        <p:spPr>
          <a:xfrm>
            <a:off x="109728" y="1611600"/>
            <a:ext cx="10231360" cy="1280587"/>
          </a:xfrm>
          <a:prstGeom prst="rect">
            <a:avLst/>
          </a:prstGeom>
        </p:spPr>
      </p:pic>
    </p:spTree>
    <p:extLst>
      <p:ext uri="{BB962C8B-B14F-4D97-AF65-F5344CB8AC3E}">
        <p14:creationId xmlns:p14="http://schemas.microsoft.com/office/powerpoint/2010/main" val="3278717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ewRhrOeyvSHt6gM.mlln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Jn.VGQMwELzBTj3NJQisH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50ptpA3KcBZoNrwUiKpPm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TDtGJTaiOQYTLQvSWNW.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Jmq52i6slvNkJoliNZj3a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uf_WujoTo5KRDV_PYLVWF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UNx2KpoBbMt.HOprmXxXb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awOuHBGbibgvvpK56Saqn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CrgzG8tzl.5s9x.ukGc8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voYOSat1MeR7nqf8VTWL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80UqjbmFrwstuyWHp6H4D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YZ.UQDOC6Ao7Sow105Ol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bFpyH.YODIdUaFE_ypUkG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OuvWXnQsumT5xRDWykfI5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GJx9pxFA6RFIQXSgs63m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3mx4eX2IVgh9oMdV63oJd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ljOxYT1NKey64BpdlkCmO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f9x.aGgjjOayUIF_217Ez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JOWwB2sP4aGOBqSbHlpdO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XB8NjCCV._XNC28edWXI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Uco6yHtamVO8l_Mk5E4OZ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lJ5XV2Gg7HWc1kF6VUIyA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zamQn1QySpJER3FoGPwTp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IlTxgc391lKxCoMhEowXz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I.vweUEfPVFHCG1NIbhoN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pvj8iDa6.EPrde9aqA_UC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TL8MGKdlZBjRILQpEcR.P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qOqBHE04CUH2aP_KLSgWf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zjUp4PH2oOgt3.9qQuDhF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WLLEs1Q1KuVmUuDggIiIx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e9Wzck3pp2Xq2FiC2Q6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gD0xmVml4Ulf5z4xbC5K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8nu590Gwza1Nv1hEYFfAk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vzPM.DkrTwpHbUXYlqkoL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d5XeWISotczCENkf35RB5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LWF0PrXw0BriN9712EXoO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90ECzuHwnfLX.UUQVFL4T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Bdrul12loz.kszXsLyZMqw"/>
</p:tagLst>
</file>

<file path=ppt/theme/theme1.xml><?xml version="1.0" encoding="utf-8"?>
<a:theme xmlns:a="http://schemas.openxmlformats.org/drawingml/2006/main" name="Berlin">
  <a:themeElements>
    <a:clrScheme name="Custom 17">
      <a:dk1>
        <a:srgbClr val="4090CE"/>
      </a:dk1>
      <a:lt1>
        <a:sysClr val="window" lastClr="FFFFFF"/>
      </a:lt1>
      <a:dk2>
        <a:srgbClr val="9D360E"/>
      </a:dk2>
      <a:lt2>
        <a:srgbClr val="E7E6E6"/>
      </a:lt2>
      <a:accent1>
        <a:srgbClr val="F6BC1A"/>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Kansas Grid 16:9 - 12912">
  <a:themeElements>
    <a:clrScheme name="Grid based thme color">
      <a:dk1>
        <a:sysClr val="windowText" lastClr="000000"/>
      </a:dk1>
      <a:lt1>
        <a:sysClr val="window" lastClr="FFFFFF"/>
      </a:lt1>
      <a:dk2>
        <a:srgbClr val="051934"/>
      </a:dk2>
      <a:lt2>
        <a:srgbClr val="F2F2F2"/>
      </a:lt2>
      <a:accent1>
        <a:srgbClr val="082A58"/>
      </a:accent1>
      <a:accent2>
        <a:srgbClr val="0A3774"/>
      </a:accent2>
      <a:accent3>
        <a:srgbClr val="EDAE1D"/>
      </a:accent3>
      <a:accent4>
        <a:srgbClr val="2B7EED"/>
      </a:accent4>
      <a:accent5>
        <a:srgbClr val="ADADAD"/>
      </a:accent5>
      <a:accent6>
        <a:srgbClr val="D16656"/>
      </a:accent6>
      <a:hlink>
        <a:srgbClr val="F06E02"/>
      </a:hlink>
      <a:folHlink>
        <a:srgbClr val="FEA358"/>
      </a:folHlink>
    </a:clrScheme>
    <a:fontScheme name="Custom 11">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xxx" id="{68A82696-83F9-41F8-97AB-2419ECB0BA7C}" vid="{A7515B15-C783-4D74-9968-DEEAD6A72523}"/>
    </a:ext>
  </a:ext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IKC 1">
      <a:dk1>
        <a:srgbClr val="3C63AD"/>
      </a:dk1>
      <a:lt1>
        <a:srgbClr val="FFFFFF"/>
      </a:lt1>
      <a:dk2>
        <a:srgbClr val="1D2051"/>
      </a:dk2>
      <a:lt2>
        <a:srgbClr val="F8BD16"/>
      </a:lt2>
      <a:accent1>
        <a:srgbClr val="3C63AD"/>
      </a:accent1>
      <a:accent2>
        <a:srgbClr val="1E2151"/>
      </a:accent2>
      <a:accent3>
        <a:srgbClr val="F8BD16"/>
      </a:accent3>
      <a:accent4>
        <a:srgbClr val="A5A5A5"/>
      </a:accent4>
      <a:accent5>
        <a:srgbClr val="FEFFFE"/>
      </a:accent5>
      <a:accent6>
        <a:srgbClr val="A5A5A5"/>
      </a:accent6>
      <a:hlink>
        <a:srgbClr val="3C63AD"/>
      </a:hlink>
      <a:folHlink>
        <a:srgbClr val="3C63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3292</TotalTime>
  <Words>7648</Words>
  <Application>Microsoft Office PowerPoint</Application>
  <PresentationFormat>Widescreen</PresentationFormat>
  <Paragraphs>544</Paragraphs>
  <Slides>71</Slides>
  <Notes>56</Notes>
  <HiddenSlides>0</HiddenSlides>
  <MMClips>1</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71</vt:i4>
      </vt:variant>
    </vt:vector>
  </HeadingPairs>
  <TitlesOfParts>
    <vt:vector size="90" baseType="lpstr">
      <vt:lpstr>Arial</vt:lpstr>
      <vt:lpstr>Calibri</vt:lpstr>
      <vt:lpstr>Calibri Light</vt:lpstr>
      <vt:lpstr>Cambria</vt:lpstr>
      <vt:lpstr>lato</vt:lpstr>
      <vt:lpstr>lato</vt:lpstr>
      <vt:lpstr>merriweather</vt:lpstr>
      <vt:lpstr>Open Sans</vt:lpstr>
      <vt:lpstr>Open Sans Semibold</vt:lpstr>
      <vt:lpstr>Times New Roman</vt:lpstr>
      <vt:lpstr>Trebuchet MS</vt:lpstr>
      <vt:lpstr>var(--font-family-body)</vt:lpstr>
      <vt:lpstr>var(--font-family-head)</vt:lpstr>
      <vt:lpstr>Wingdings</vt:lpstr>
      <vt:lpstr>Berlin</vt:lpstr>
      <vt:lpstr>Kansas Grid 16:9 - 12912</vt:lpstr>
      <vt:lpstr>1_Custom Design</vt:lpstr>
      <vt:lpstr>3_Office Theme</vt:lpstr>
      <vt:lpstr>think-cell Slide</vt:lpstr>
      <vt:lpstr>Vaccines for My Baby  During Pregnancy</vt:lpstr>
      <vt:lpstr>Influenza</vt:lpstr>
      <vt:lpstr>Influenza (flu)</vt:lpstr>
      <vt:lpstr>Influenza (flu)</vt:lpstr>
      <vt:lpstr>Influenza (flu) </vt:lpstr>
      <vt:lpstr>The Story of Anakin Das</vt:lpstr>
      <vt:lpstr>Influenza (flu)</vt:lpstr>
      <vt:lpstr>Marques Jackson’s Flu Story</vt:lpstr>
      <vt:lpstr>Influenza (flu)</vt:lpstr>
      <vt:lpstr>Influenza (flu)</vt:lpstr>
      <vt:lpstr>The Facts about 3 Common Concerns</vt:lpstr>
      <vt:lpstr>Concern #1: “Does flu vaccine really work?”</vt:lpstr>
      <vt:lpstr>Concern #1: “Does flu vaccine really work?”</vt:lpstr>
      <vt:lpstr>Concern #1: “Does flu vaccine really work?”</vt:lpstr>
      <vt:lpstr>Concern #1: “Does flu vaccine really work?”</vt:lpstr>
      <vt:lpstr>Concern #1: “Does flu vaccine really work?”</vt:lpstr>
      <vt:lpstr>Concern #1: “Does flu vaccine really work?”</vt:lpstr>
      <vt:lpstr>PowerPoint Presentation</vt:lpstr>
      <vt:lpstr>Concern #2: “The flu vaccine gives me the flu.”</vt:lpstr>
      <vt:lpstr>Evidence of flu shot safety during pregnancy</vt:lpstr>
      <vt:lpstr>Concern #3: “Is the flu shot safe for me and my baby during pregnancy?”</vt:lpstr>
      <vt:lpstr>No increased risk for adverse events or miscarriage during pregnancy</vt:lpstr>
      <vt:lpstr>One flawed study received widespread media attention</vt:lpstr>
      <vt:lpstr>One flawed study received widespread media attention</vt:lpstr>
      <vt:lpstr>No increased risk of premature delivery or birth defects</vt:lpstr>
      <vt:lpstr>More on flu vaccine safety</vt:lpstr>
      <vt:lpstr>To sum up flu vaccine safety: </vt:lpstr>
      <vt:lpstr>Common Concerns</vt:lpstr>
      <vt:lpstr>Common Concerns</vt:lpstr>
      <vt:lpstr>Common Concerns</vt:lpstr>
      <vt:lpstr>More reading for you</vt:lpstr>
      <vt:lpstr>Pertussis</vt:lpstr>
      <vt:lpstr>Pertussis </vt:lpstr>
      <vt:lpstr>Pertussis Trends</vt:lpstr>
      <vt:lpstr>Pertussis is more than a cough</vt:lpstr>
      <vt:lpstr>The 100 day cough: pertussis in adults</vt:lpstr>
      <vt:lpstr>Babies can’t start pertussis shot until age 2 months</vt:lpstr>
      <vt:lpstr>Vaccination during pregnancy leads to protection</vt:lpstr>
      <vt:lpstr>PowerPoint Presentation</vt:lpstr>
      <vt:lpstr>AWHONN Tdap Vaccine Video </vt:lpstr>
      <vt:lpstr>Tdap Questions</vt:lpstr>
      <vt:lpstr>Answers to 6 vaccine questions</vt:lpstr>
      <vt:lpstr>6 Common Vaccine Questions</vt:lpstr>
      <vt:lpstr>“I don’t believe in vaccines.”</vt:lpstr>
      <vt:lpstr>“I’m not worried about flu or pertussis.”</vt:lpstr>
      <vt:lpstr>“I’m worried about vaccine side effects if given during pregnancy.” </vt:lpstr>
      <vt:lpstr>“Can’t I just get vaccinated after my delivery?”</vt:lpstr>
      <vt:lpstr>“Isn’t it enough to make sure everyone around my baby is vaccinated?”</vt:lpstr>
      <vt:lpstr>“If I plan to breastfeed, do I still need vaccination during pregnancy?”</vt:lpstr>
      <vt:lpstr>Fotonovela Resource</vt:lpstr>
      <vt:lpstr>COVID-19 vaccination during pregnancy</vt:lpstr>
      <vt:lpstr>COVID-19 vaccination during pregnancy</vt:lpstr>
      <vt:lpstr>Reason #1: The burden of disease</vt:lpstr>
      <vt:lpstr>Reason #2: COVID-19 vaccines work</vt:lpstr>
      <vt:lpstr>Reason #3: COVID-19 vaccines are safe</vt:lpstr>
      <vt:lpstr>Reason #3: COVID-19 vaccines are safe</vt:lpstr>
      <vt:lpstr>Reason #3: COVID-19 vaccines are safe</vt:lpstr>
      <vt:lpstr>Reason #3: COVID-19 vaccines are safe</vt:lpstr>
      <vt:lpstr>Reason #3: COVID-19 vaccines are safe</vt:lpstr>
      <vt:lpstr>Are you afraid of shots? </vt:lpstr>
      <vt:lpstr>3 easy ways to manage fear of shot pain</vt:lpstr>
      <vt:lpstr>3 easy ways to manage fear of shot pain</vt:lpstr>
      <vt:lpstr>3 easy ways to manage fear of shot pain</vt:lpstr>
      <vt:lpstr>Wrap Up</vt:lpstr>
      <vt:lpstr>Remember what you learned</vt:lpstr>
      <vt:lpstr>Remember what you learned</vt:lpstr>
      <vt:lpstr>Remember what you learned</vt:lpstr>
      <vt:lpstr>Remember what you learned</vt:lpstr>
      <vt:lpstr>Remember what you learned</vt:lpstr>
      <vt:lpstr>Remember what you learned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Immunize Kansas Coalition</dc:title>
  <dc:creator>jwsatzler</dc:creator>
  <cp:lastModifiedBy>Emily Bailey</cp:lastModifiedBy>
  <cp:revision>692</cp:revision>
  <cp:lastPrinted>2021-08-20T12:53:25Z</cp:lastPrinted>
  <dcterms:created xsi:type="dcterms:W3CDTF">2020-08-26T15:32:21Z</dcterms:created>
  <dcterms:modified xsi:type="dcterms:W3CDTF">2023-05-11T16:00:20Z</dcterms:modified>
</cp:coreProperties>
</file>